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0" r:id="rId2"/>
    <p:sldId id="257" r:id="rId3"/>
    <p:sldId id="301" r:id="rId4"/>
    <p:sldId id="328" r:id="rId5"/>
    <p:sldId id="329" r:id="rId6"/>
    <p:sldId id="327" r:id="rId7"/>
    <p:sldId id="330" r:id="rId8"/>
    <p:sldId id="333" r:id="rId9"/>
    <p:sldId id="334" r:id="rId10"/>
    <p:sldId id="344" r:id="rId11"/>
    <p:sldId id="319" r:id="rId12"/>
    <p:sldId id="346" r:id="rId13"/>
    <p:sldId id="347" r:id="rId14"/>
    <p:sldId id="371" r:id="rId15"/>
    <p:sldId id="348" r:id="rId16"/>
    <p:sldId id="349" r:id="rId17"/>
    <p:sldId id="350" r:id="rId18"/>
    <p:sldId id="351" r:id="rId19"/>
    <p:sldId id="353" r:id="rId20"/>
    <p:sldId id="352" r:id="rId21"/>
    <p:sldId id="356" r:id="rId22"/>
    <p:sldId id="355" r:id="rId23"/>
    <p:sldId id="357" r:id="rId24"/>
    <p:sldId id="354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70" r:id="rId34"/>
    <p:sldId id="366" r:id="rId35"/>
    <p:sldId id="373" r:id="rId36"/>
    <p:sldId id="374" r:id="rId37"/>
    <p:sldId id="367" r:id="rId38"/>
    <p:sldId id="368" r:id="rId39"/>
    <p:sldId id="372" r:id="rId40"/>
    <p:sldId id="375" r:id="rId41"/>
    <p:sldId id="376" r:id="rId4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0D8"/>
    <a:srgbClr val="483018"/>
    <a:srgbClr val="C0A878"/>
    <a:srgbClr val="F3DEB8"/>
    <a:srgbClr val="0A9B06"/>
    <a:srgbClr val="E8EFC1"/>
    <a:srgbClr val="307800"/>
    <a:srgbClr val="1E4C7E"/>
    <a:srgbClr val="EAEAEA"/>
    <a:srgbClr val="BA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8" autoAdjust="0"/>
  </p:normalViewPr>
  <p:slideViewPr>
    <p:cSldViewPr>
      <p:cViewPr varScale="1">
        <p:scale>
          <a:sx n="88" d="100"/>
          <a:sy n="88" d="100"/>
        </p:scale>
        <p:origin x="25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D63C5-CED3-4198-ADFC-235C7510EC39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69F8-84B8-4848-85BA-EA3E20CCD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99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https://mp.weixin.qq.com/s/AEXR8m6VoptJF4wOy0D42A</a:t>
            </a:r>
          </a:p>
          <a:p>
            <a:r>
              <a:rPr lang="zh-CN" altLang="en-US" dirty="0"/>
              <a:t>去掉了</a:t>
            </a:r>
            <a:r>
              <a:rPr lang="en-US" altLang="zh-CN" dirty="0"/>
              <a:t>attention</a:t>
            </a:r>
            <a:r>
              <a:rPr lang="zh-CN" altLang="en-US" dirty="0"/>
              <a:t>和</a:t>
            </a:r>
            <a:r>
              <a:rPr lang="en-US" altLang="zh-CN" dirty="0"/>
              <a:t>conv </a:t>
            </a:r>
            <a:r>
              <a:rPr lang="zh-CN" altLang="en-US" dirty="0"/>
              <a:t>线性化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67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</a:t>
            </a:r>
            <a:r>
              <a:rPr lang="en-US" altLang="zh-CN" dirty="0"/>
              <a:t>conv</a:t>
            </a:r>
            <a:r>
              <a:rPr lang="zh-CN" altLang="en-US" dirty="0"/>
              <a:t>换成</a:t>
            </a:r>
            <a:r>
              <a:rPr lang="en-US" altLang="zh-CN" dirty="0"/>
              <a:t>MLP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4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MMUL</a:t>
            </a:r>
            <a:r>
              <a:rPr lang="zh-CN" altLang="en-US" dirty="0"/>
              <a:t>指</a:t>
            </a:r>
            <a:r>
              <a:rPr lang="en-US" altLang="zh-CN" dirty="0"/>
              <a:t>FC</a:t>
            </a:r>
            <a:r>
              <a:rPr lang="zh-CN" altLang="en-US" dirty="0"/>
              <a:t>，即矩阵相乘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141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MMUL</a:t>
            </a:r>
            <a:r>
              <a:rPr lang="zh-CN" altLang="en-US" dirty="0"/>
              <a:t>指</a:t>
            </a:r>
            <a:r>
              <a:rPr lang="en-US" altLang="zh-CN" dirty="0"/>
              <a:t>FC</a:t>
            </a:r>
            <a:r>
              <a:rPr lang="zh-CN" altLang="en-US" dirty="0"/>
              <a:t>，即矩阵相乘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8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32</a:t>
            </a:r>
            <a:r>
              <a:rPr lang="zh-CN" altLang="en-US" dirty="0"/>
              <a:t>*</a:t>
            </a:r>
            <a:r>
              <a:rPr lang="en-US" altLang="zh-CN" dirty="0"/>
              <a:t>32</a:t>
            </a:r>
            <a:r>
              <a:rPr lang="zh-CN" altLang="en-US" dirty="0"/>
              <a:t>表示分辨率，</a:t>
            </a:r>
            <a:r>
              <a:rPr lang="en-US" altLang="zh-CN" dirty="0"/>
              <a:t>c=16</a:t>
            </a:r>
            <a:r>
              <a:rPr lang="zh-CN" altLang="en-US" dirty="0"/>
              <a:t>是</a:t>
            </a:r>
            <a:r>
              <a:rPr lang="en-US" altLang="zh-CN" dirty="0"/>
              <a:t>channel</a:t>
            </a:r>
            <a:r>
              <a:rPr lang="zh-CN" altLang="en-US" dirty="0"/>
              <a:t>，</a:t>
            </a:r>
            <a:r>
              <a:rPr lang="en-US" altLang="zh-CN" dirty="0"/>
              <a:t>FC</a:t>
            </a:r>
            <a:r>
              <a:rPr lang="zh-CN" altLang="en-US" dirty="0"/>
              <a:t>（</a:t>
            </a:r>
            <a:r>
              <a:rPr lang="en-US" altLang="zh-CN" dirty="0"/>
              <a:t>32,16</a:t>
            </a:r>
            <a:r>
              <a:rPr lang="zh-CN" altLang="en-US" dirty="0"/>
              <a:t>）是</a:t>
            </a:r>
            <a:r>
              <a:rPr lang="en-US" altLang="zh-CN" dirty="0"/>
              <a:t>kernel</a:t>
            </a:r>
            <a:r>
              <a:rPr lang="zh-CN" altLang="en-US" dirty="0"/>
              <a:t>大小，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7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因为更能捕捉到局部信息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579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谷歌原 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-apple-system"/>
              </a:rPr>
              <a:t>ViT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团队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941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Facebook</a:t>
            </a:r>
          </a:p>
          <a:p>
            <a:r>
              <a:rPr lang="zh-CN" altLang="en-US" dirty="0">
                <a:effectLst/>
              </a:rPr>
              <a:t>本文第一作者就是 </a:t>
            </a:r>
            <a:r>
              <a:rPr lang="en-US" altLang="zh-CN" dirty="0" err="1">
                <a:effectLst/>
              </a:rPr>
              <a:t>DeiT</a:t>
            </a:r>
            <a:r>
              <a:rPr lang="en-US" altLang="zh-CN" dirty="0">
                <a:effectLst/>
              </a:rPr>
              <a:t> </a:t>
            </a:r>
            <a:r>
              <a:rPr lang="zh-CN" altLang="en-US" dirty="0">
                <a:effectLst/>
              </a:rPr>
              <a:t>一作 </a:t>
            </a:r>
            <a:r>
              <a:rPr lang="en-US" altLang="zh-CN" dirty="0">
                <a:effectLst/>
              </a:rPr>
              <a:t>Hugo </a:t>
            </a:r>
            <a:r>
              <a:rPr lang="en-US" altLang="zh-CN" dirty="0" err="1">
                <a:effectLst/>
              </a:rPr>
              <a:t>Touvron</a:t>
            </a:r>
            <a:r>
              <a:rPr lang="en-US" altLang="zh-CN" dirty="0">
                <a:effectLst/>
              </a:rPr>
              <a:t> </a:t>
            </a:r>
            <a:r>
              <a:rPr lang="zh-CN" altLang="en-US" dirty="0">
                <a:effectLst/>
              </a:rPr>
              <a:t>博士。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16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https://twitter.com/wightmanr/status/1390725981824901120</a:t>
            </a: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Mixer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混合机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CUISINE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烹饪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+ART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艺术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=CUISINART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（厨具品牌）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dirty="0"/>
              <a:t>Sesame Street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芝麻街（知名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美国儿童教育类电视节目，指这些名词的无聊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43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42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绿色的</a:t>
            </a:r>
            <a:r>
              <a:rPr lang="en-US" altLang="zh-CN" dirty="0"/>
              <a:t>sigmoid</a:t>
            </a:r>
            <a:r>
              <a:rPr lang="zh-CN" altLang="en-US" dirty="0"/>
              <a:t>，浅绿色的</a:t>
            </a:r>
            <a:r>
              <a:rPr lang="en-US" altLang="zh-CN" dirty="0"/>
              <a:t>tanh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 err="1"/>
              <a:t>Zf</a:t>
            </a:r>
            <a:r>
              <a:rPr lang="zh-CN" altLang="en-US" dirty="0"/>
              <a:t>遗忘门，控制遗忘</a:t>
            </a:r>
            <a:endParaRPr lang="en-US" altLang="zh-CN" dirty="0"/>
          </a:p>
          <a:p>
            <a:r>
              <a:rPr lang="en-US" altLang="zh-CN" dirty="0"/>
              <a:t>Zi</a:t>
            </a:r>
            <a:r>
              <a:rPr lang="zh-CN" altLang="en-US" dirty="0"/>
              <a:t>输入门，控制被</a:t>
            </a:r>
            <a:r>
              <a:rPr lang="en-US" altLang="zh-CN" dirty="0"/>
              <a:t>tanh</a:t>
            </a:r>
            <a:r>
              <a:rPr lang="zh-CN" altLang="en-US" dirty="0"/>
              <a:t>激活后的输入（即浅绿色的）</a:t>
            </a:r>
            <a:endParaRPr lang="en-US" altLang="zh-CN" dirty="0"/>
          </a:p>
          <a:p>
            <a:r>
              <a:rPr lang="en-US" altLang="zh-CN" dirty="0"/>
              <a:t>Zo</a:t>
            </a:r>
            <a:r>
              <a:rPr lang="zh-CN" altLang="en-US" dirty="0"/>
              <a:t>输出门，控制输出下一个隐状态</a:t>
            </a:r>
            <a:r>
              <a:rPr lang="en-US" altLang="zh-CN" dirty="0"/>
              <a:t>h</a:t>
            </a:r>
          </a:p>
          <a:p>
            <a:endParaRPr lang="en-US" altLang="zh-CN" dirty="0"/>
          </a:p>
          <a:p>
            <a:r>
              <a:rPr lang="zh-CN" altLang="en-US" dirty="0"/>
              <a:t>用</a:t>
            </a:r>
            <a:r>
              <a:rPr lang="en-US" altLang="zh-CN" dirty="0" err="1"/>
              <a:t>zf</a:t>
            </a:r>
            <a:r>
              <a:rPr lang="zh-CN" altLang="en-US" dirty="0"/>
              <a:t>控制</a:t>
            </a:r>
            <a:r>
              <a:rPr lang="en-US" altLang="zh-CN" dirty="0"/>
              <a:t>c</a:t>
            </a:r>
            <a:r>
              <a:rPr lang="zh-CN" altLang="en-US" dirty="0"/>
              <a:t>应该保留多少，用</a:t>
            </a:r>
            <a:r>
              <a:rPr lang="en-US" altLang="zh-CN" dirty="0" err="1"/>
              <a:t>zi</a:t>
            </a:r>
            <a:r>
              <a:rPr lang="zh-CN" altLang="en-US" dirty="0"/>
              <a:t>控制</a:t>
            </a:r>
            <a:r>
              <a:rPr lang="en-US" altLang="zh-CN" dirty="0"/>
              <a:t>tanh</a:t>
            </a:r>
            <a:r>
              <a:rPr lang="zh-CN" altLang="en-US" dirty="0"/>
              <a:t>输入保留多少，将两者累加进入下一个状态（即忘掉该忘掉的，留下该留下的）。</a:t>
            </a:r>
            <a:endParaRPr lang="en-US" altLang="zh-CN" dirty="0"/>
          </a:p>
          <a:p>
            <a:r>
              <a:rPr lang="zh-CN" altLang="en-US" dirty="0"/>
              <a:t>最后，将</a:t>
            </a:r>
            <a:r>
              <a:rPr lang="en-US" altLang="zh-CN" dirty="0" err="1"/>
              <a:t>ct</a:t>
            </a:r>
            <a:r>
              <a:rPr lang="zh-CN" altLang="en-US" dirty="0"/>
              <a:t>进入</a:t>
            </a:r>
            <a:r>
              <a:rPr lang="en-US" altLang="zh-CN" dirty="0"/>
              <a:t>tanh</a:t>
            </a:r>
            <a:r>
              <a:rPr lang="zh-CN" altLang="en-US" dirty="0"/>
              <a:t>激活，用</a:t>
            </a:r>
            <a:r>
              <a:rPr lang="en-US" altLang="zh-CN" dirty="0"/>
              <a:t>zo</a:t>
            </a:r>
            <a:r>
              <a:rPr lang="zh-CN" altLang="en-US" dirty="0"/>
              <a:t>控制多少的</a:t>
            </a:r>
            <a:r>
              <a:rPr lang="en-US" altLang="zh-CN" dirty="0"/>
              <a:t>tanh</a:t>
            </a:r>
            <a:r>
              <a:rPr lang="zh-CN" altLang="en-US" dirty="0"/>
              <a:t>激活后的</a:t>
            </a:r>
            <a:r>
              <a:rPr lang="en-US" altLang="zh-CN" dirty="0" err="1"/>
              <a:t>ct</a:t>
            </a:r>
            <a:r>
              <a:rPr lang="zh-CN" altLang="en-US" dirty="0"/>
              <a:t>应该被留下用于输出，将输出放到</a:t>
            </a:r>
            <a:r>
              <a:rPr lang="en-US" altLang="zh-CN" dirty="0"/>
              <a:t>h</a:t>
            </a:r>
            <a:r>
              <a:rPr lang="zh-CN" altLang="en-US" dirty="0"/>
              <a:t>中，用于下一次迭代。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06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zh-CN" altLang="en-US" dirty="0"/>
              <a:t>是重置门控，</a:t>
            </a:r>
            <a:r>
              <a:rPr lang="en-US" altLang="zh-CN" dirty="0"/>
              <a:t>z</a:t>
            </a:r>
            <a:r>
              <a:rPr lang="zh-CN" altLang="en-US" dirty="0"/>
              <a:t>是更新门控，都是用</a:t>
            </a:r>
            <a:r>
              <a:rPr lang="en-US" altLang="zh-CN" dirty="0"/>
              <a:t>sigmoid</a:t>
            </a:r>
            <a:r>
              <a:rPr lang="zh-CN" altLang="en-US" dirty="0"/>
              <a:t>激活，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用</a:t>
            </a:r>
            <a:r>
              <a:rPr lang="en-US" altLang="zh-CN" dirty="0"/>
              <a:t>r</a:t>
            </a:r>
            <a:r>
              <a:rPr lang="zh-CN" altLang="en-US" dirty="0"/>
              <a:t>控制多少的</a:t>
            </a:r>
            <a:r>
              <a:rPr lang="en-US" altLang="zh-CN" dirty="0"/>
              <a:t>h</a:t>
            </a:r>
            <a:r>
              <a:rPr lang="zh-CN" altLang="en-US" dirty="0"/>
              <a:t>应当变成</a:t>
            </a:r>
            <a:r>
              <a:rPr lang="en-US" altLang="zh-CN" dirty="0"/>
              <a:t>h’</a:t>
            </a:r>
            <a:r>
              <a:rPr lang="zh-CN" altLang="en-US" dirty="0"/>
              <a:t>的一部分，从而和</a:t>
            </a:r>
            <a:r>
              <a:rPr lang="en-US" altLang="zh-CN" dirty="0"/>
              <a:t>x</a:t>
            </a:r>
            <a:r>
              <a:rPr lang="zh-CN" altLang="en-US" dirty="0"/>
              <a:t>做</a:t>
            </a:r>
            <a:r>
              <a:rPr lang="en-US" altLang="zh-CN" dirty="0" err="1"/>
              <a:t>concat</a:t>
            </a:r>
            <a:r>
              <a:rPr lang="zh-CN" altLang="en-US" dirty="0"/>
              <a:t>，用</a:t>
            </a:r>
            <a:r>
              <a:rPr lang="en-US" altLang="zh-CN" dirty="0"/>
              <a:t>tanh</a:t>
            </a:r>
            <a:r>
              <a:rPr lang="zh-CN" altLang="en-US" dirty="0"/>
              <a:t>激活，生成</a:t>
            </a:r>
            <a:r>
              <a:rPr lang="en-US" altLang="zh-CN" dirty="0"/>
              <a:t>h’</a:t>
            </a:r>
          </a:p>
          <a:p>
            <a:r>
              <a:rPr lang="zh-CN" altLang="en-US" dirty="0"/>
              <a:t>在这个</a:t>
            </a:r>
            <a:r>
              <a:rPr lang="en-US" altLang="zh-CN" dirty="0"/>
              <a:t>h’</a:t>
            </a:r>
            <a:r>
              <a:rPr lang="zh-CN" altLang="en-US" dirty="0"/>
              <a:t>中，被</a:t>
            </a:r>
            <a:r>
              <a:rPr lang="en-US" altLang="zh-CN" dirty="0"/>
              <a:t>z</a:t>
            </a:r>
            <a:r>
              <a:rPr lang="zh-CN" altLang="en-US" dirty="0"/>
              <a:t>控制了有多少被留下（更新），其余的控制</a:t>
            </a:r>
            <a:r>
              <a:rPr lang="en-US" altLang="zh-CN" dirty="0"/>
              <a:t>h</a:t>
            </a:r>
            <a:r>
              <a:rPr lang="zh-CN" altLang="en-US" dirty="0"/>
              <a:t>有多少应该剩下，并输出给</a:t>
            </a:r>
            <a:r>
              <a:rPr lang="en-US" altLang="zh-CN" dirty="0"/>
              <a:t>h</a:t>
            </a:r>
          </a:p>
          <a:p>
            <a:r>
              <a:rPr lang="zh-CN" altLang="en-US" dirty="0"/>
              <a:t>忽略</a:t>
            </a:r>
            <a:r>
              <a:rPr lang="en-US" altLang="zh-CN" dirty="0"/>
              <a:t>y</a:t>
            </a:r>
            <a:r>
              <a:rPr lang="zh-CN" altLang="en-US" dirty="0"/>
              <a:t>，实际上就是</a:t>
            </a:r>
            <a:r>
              <a:rPr lang="en-US" altLang="zh-CN" dirty="0" err="1"/>
              <a:t>ht</a:t>
            </a:r>
            <a:r>
              <a:rPr lang="zh-CN" altLang="en-US"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1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比较：</a:t>
            </a:r>
            <a:endParaRPr lang="en-US" altLang="zh-CN" dirty="0"/>
          </a:p>
          <a:p>
            <a:r>
              <a:rPr lang="zh-CN" altLang="en-US" dirty="0"/>
              <a:t>实际上</a:t>
            </a:r>
            <a:r>
              <a:rPr lang="en-US" altLang="zh-CN" dirty="0"/>
              <a:t>GRU</a:t>
            </a:r>
            <a:r>
              <a:rPr lang="zh-CN" altLang="en-US" dirty="0"/>
              <a:t>是</a:t>
            </a:r>
            <a:r>
              <a:rPr lang="en-US" altLang="zh-CN" dirty="0"/>
              <a:t>LSTM</a:t>
            </a:r>
            <a:r>
              <a:rPr lang="zh-CN" altLang="en-US" dirty="0"/>
              <a:t>的变体。将</a:t>
            </a:r>
            <a:r>
              <a:rPr lang="en-US" altLang="zh-CN" dirty="0" err="1"/>
              <a:t>zf</a:t>
            </a:r>
            <a:r>
              <a:rPr lang="zh-CN" altLang="en-US" dirty="0"/>
              <a:t>、</a:t>
            </a:r>
            <a:r>
              <a:rPr lang="en-US" altLang="zh-CN" dirty="0" err="1"/>
              <a:t>zi</a:t>
            </a:r>
            <a:r>
              <a:rPr lang="zh-CN" altLang="en-US" dirty="0"/>
              <a:t>、</a:t>
            </a:r>
            <a:r>
              <a:rPr lang="en-US" altLang="zh-CN" dirty="0"/>
              <a:t>zo</a:t>
            </a:r>
            <a:r>
              <a:rPr lang="zh-CN" altLang="en-US" dirty="0"/>
              <a:t>的输入换成</a:t>
            </a:r>
            <a:r>
              <a:rPr lang="en-US" altLang="zh-CN" dirty="0" err="1"/>
              <a:t>ct</a:t>
            </a:r>
            <a:r>
              <a:rPr lang="zh-CN" altLang="en-US" dirty="0"/>
              <a:t>和</a:t>
            </a:r>
            <a:r>
              <a:rPr lang="en-US" altLang="zh-CN" dirty="0" err="1"/>
              <a:t>xt</a:t>
            </a:r>
            <a:r>
              <a:rPr lang="zh-CN" altLang="en-US" dirty="0"/>
              <a:t>的</a:t>
            </a:r>
            <a:r>
              <a:rPr lang="en-US" altLang="zh-CN" dirty="0" err="1"/>
              <a:t>concat</a:t>
            </a:r>
            <a:r>
              <a:rPr lang="zh-CN" altLang="en-US" dirty="0"/>
              <a:t>，将</a:t>
            </a:r>
            <a:r>
              <a:rPr lang="en-US" altLang="zh-CN" dirty="0" err="1"/>
              <a:t>zf</a:t>
            </a:r>
            <a:r>
              <a:rPr lang="en-US" altLang="zh-CN" dirty="0"/>
              <a:t>=1-zi</a:t>
            </a:r>
            <a:r>
              <a:rPr lang="zh-CN" altLang="en-US" dirty="0"/>
              <a:t>（</a:t>
            </a:r>
            <a:r>
              <a:rPr lang="en-US" altLang="zh-CN" dirty="0" err="1"/>
              <a:t>lstm-zi</a:t>
            </a:r>
            <a:r>
              <a:rPr lang="zh-CN" altLang="en-US" dirty="0"/>
              <a:t>就是</a:t>
            </a:r>
            <a:r>
              <a:rPr lang="en-US" altLang="zh-CN" dirty="0" err="1"/>
              <a:t>gru</a:t>
            </a:r>
            <a:r>
              <a:rPr lang="en-US" altLang="zh-CN" dirty="0"/>
              <a:t>-z</a:t>
            </a:r>
            <a:r>
              <a:rPr lang="zh-CN" altLang="en-US" dirty="0"/>
              <a:t>），就是</a:t>
            </a:r>
            <a:r>
              <a:rPr lang="en-US" altLang="zh-CN" dirty="0"/>
              <a:t>GRU</a:t>
            </a:r>
            <a:r>
              <a:rPr lang="zh-CN" altLang="en-US" dirty="0"/>
              <a:t>了。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 err="1"/>
              <a:t>lstm</a:t>
            </a:r>
            <a:r>
              <a:rPr lang="en-US" altLang="zh-CN" dirty="0"/>
              <a:t>-c</a:t>
            </a:r>
            <a:r>
              <a:rPr lang="zh-CN" altLang="en-US" dirty="0"/>
              <a:t>就是</a:t>
            </a:r>
            <a:r>
              <a:rPr lang="en-US" altLang="zh-CN" dirty="0" err="1"/>
              <a:t>gru</a:t>
            </a:r>
            <a:r>
              <a:rPr lang="en-US" altLang="zh-CN" dirty="0"/>
              <a:t>-h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zh-CN" altLang="en-US" dirty="0"/>
              <a:t>注意到</a:t>
            </a:r>
            <a:r>
              <a:rPr lang="en-US" altLang="zh-CN" dirty="0" err="1"/>
              <a:t>gru</a:t>
            </a:r>
            <a:r>
              <a:rPr lang="en-US" altLang="zh-CN" dirty="0"/>
              <a:t>-reset</a:t>
            </a:r>
            <a:r>
              <a:rPr lang="zh-CN" altLang="en-US" dirty="0"/>
              <a:t>实际上是对应</a:t>
            </a:r>
            <a:r>
              <a:rPr lang="en-US" altLang="zh-CN" dirty="0" err="1"/>
              <a:t>lstm</a:t>
            </a:r>
            <a:r>
              <a:rPr lang="en-US" altLang="zh-CN" dirty="0"/>
              <a:t>-zo</a:t>
            </a:r>
            <a:r>
              <a:rPr lang="zh-CN" altLang="en-US" dirty="0"/>
              <a:t>，因为</a:t>
            </a:r>
            <a:r>
              <a:rPr lang="en-US" altLang="zh-CN" dirty="0"/>
              <a:t>zo</a:t>
            </a:r>
            <a:r>
              <a:rPr lang="zh-CN" altLang="en-US" dirty="0"/>
              <a:t>的运算刚好是将输出做</a:t>
            </a:r>
            <a:r>
              <a:rPr lang="en-US" altLang="zh-CN" dirty="0"/>
              <a:t>tanh</a:t>
            </a:r>
            <a:r>
              <a:rPr lang="zh-CN" altLang="en-US" dirty="0"/>
              <a:t>转化给到下一个状态，而</a:t>
            </a:r>
            <a:r>
              <a:rPr lang="en-US" altLang="zh-CN" dirty="0" err="1"/>
              <a:t>gru</a:t>
            </a:r>
            <a:r>
              <a:rPr lang="zh-CN" altLang="en-US" dirty="0"/>
              <a:t>中是在下一个状态里再做这些内容的。</a:t>
            </a:r>
            <a:endParaRPr lang="en-US" altLang="zh-CN" dirty="0"/>
          </a:p>
          <a:p>
            <a:r>
              <a:rPr lang="zh-CN" altLang="en-US" dirty="0"/>
              <a:t>再注意到</a:t>
            </a:r>
            <a:r>
              <a:rPr lang="en-US" altLang="zh-CN" dirty="0"/>
              <a:t>tanh</a:t>
            </a:r>
            <a:r>
              <a:rPr lang="zh-CN" altLang="en-US" dirty="0"/>
              <a:t>的位置是不一样的。</a:t>
            </a:r>
            <a:r>
              <a:rPr lang="en-US" altLang="zh-CN" dirty="0" err="1"/>
              <a:t>Lstm</a:t>
            </a:r>
            <a:r>
              <a:rPr lang="zh-CN" altLang="en-US" dirty="0"/>
              <a:t>的</a:t>
            </a:r>
            <a:r>
              <a:rPr lang="en-US" altLang="zh-CN" dirty="0"/>
              <a:t>tanh</a:t>
            </a:r>
            <a:r>
              <a:rPr lang="zh-CN" altLang="en-US" dirty="0"/>
              <a:t>作用在</a:t>
            </a:r>
            <a:r>
              <a:rPr lang="en-US" altLang="zh-CN" dirty="0" err="1"/>
              <a:t>ct</a:t>
            </a:r>
            <a:r>
              <a:rPr lang="zh-CN" altLang="en-US" dirty="0"/>
              <a:t>上（相当于是</a:t>
            </a:r>
            <a:r>
              <a:rPr lang="en-US" altLang="zh-CN" dirty="0"/>
              <a:t>gru-ht-1</a:t>
            </a:r>
            <a:r>
              <a:rPr lang="zh-CN" altLang="en-US" dirty="0"/>
              <a:t>的位置），而</a:t>
            </a:r>
            <a:r>
              <a:rPr lang="en-US" altLang="zh-CN" dirty="0" err="1"/>
              <a:t>gru</a:t>
            </a:r>
            <a:r>
              <a:rPr lang="zh-CN" altLang="en-US" dirty="0"/>
              <a:t>的</a:t>
            </a:r>
            <a:r>
              <a:rPr lang="en-US" altLang="zh-CN" dirty="0"/>
              <a:t>tanh</a:t>
            </a:r>
            <a:r>
              <a:rPr lang="zh-CN" altLang="en-US" dirty="0"/>
              <a:t>作用在</a:t>
            </a:r>
            <a:r>
              <a:rPr lang="en-US" altLang="zh-CN" dirty="0"/>
              <a:t>ht-1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zh-CN" altLang="en-US" dirty="0"/>
              <a:t>点乘后，和</a:t>
            </a:r>
            <a:r>
              <a:rPr lang="en-US" altLang="zh-CN" dirty="0" err="1"/>
              <a:t>xt</a:t>
            </a:r>
            <a:r>
              <a:rPr lang="zh-CN" altLang="en-US" dirty="0"/>
              <a:t>合并后的位置上。</a:t>
            </a:r>
            <a:endParaRPr lang="en-US" altLang="zh-CN" dirty="0"/>
          </a:p>
          <a:p>
            <a:r>
              <a:rPr lang="zh-CN" altLang="en-US" dirty="0"/>
              <a:t>除了上述内容，其实两者是一致的。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由此也可以看出，</a:t>
            </a:r>
            <a:r>
              <a:rPr lang="en-US" altLang="zh-CN" dirty="0" err="1"/>
              <a:t>gru</a:t>
            </a:r>
            <a:r>
              <a:rPr lang="zh-CN" altLang="en-US" dirty="0"/>
              <a:t>比</a:t>
            </a:r>
            <a:r>
              <a:rPr lang="en-US" altLang="zh-CN" dirty="0" err="1"/>
              <a:t>lstm</a:t>
            </a:r>
            <a:r>
              <a:rPr lang="zh-CN" altLang="en-US" dirty="0"/>
              <a:t>的参数少了很多，并且用</a:t>
            </a:r>
            <a:r>
              <a:rPr lang="en-US" altLang="zh-CN" dirty="0"/>
              <a:t>1-a</a:t>
            </a:r>
            <a:r>
              <a:rPr lang="zh-CN" altLang="en-US" dirty="0"/>
              <a:t>和</a:t>
            </a:r>
            <a:r>
              <a:rPr lang="en-US" altLang="zh-CN" dirty="0"/>
              <a:t>a</a:t>
            </a:r>
            <a:r>
              <a:rPr lang="zh-CN" altLang="en-US" dirty="0"/>
              <a:t>的方式来控制遗忘和留下其实也符合通常认知（人们会记得当前更多，就会忘记以前的事情更多，假设记忆容量有限）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34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蓝色：输入输出维度  黑色：运算的复杂度（矩阵乘法）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73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N-k/k-1</a:t>
            </a:r>
            <a:r>
              <a:rPr lang="zh-CN" altLang="en-US" dirty="0"/>
              <a:t>是复杂度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92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N-k/k-1</a:t>
            </a:r>
            <a:r>
              <a:rPr lang="zh-CN" altLang="en-US" dirty="0"/>
              <a:t>是复杂度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570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揭示了线性层和注意力的关系，由此开始线性层的性能研究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2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14938B29-A8C5-4694-9C5E-C5664DC5A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" y="8886"/>
            <a:ext cx="9129103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3328" y="1774316"/>
            <a:ext cx="6413616" cy="646331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zh-CN" altLang="en-US" sz="3600" kern="1200" dirty="0">
                <a:solidFill>
                  <a:srgbClr val="3090D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484" y="2431337"/>
            <a:ext cx="6400800" cy="1314450"/>
          </a:xfrm>
        </p:spPr>
        <p:txBody>
          <a:bodyPr/>
          <a:lstStyle>
            <a:lvl1pPr marL="0" indent="0" algn="ctr">
              <a:buNone/>
              <a:defRPr lang="zh-CN" altLang="en-US" sz="1600" kern="12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804F0896-01A7-4B2E-822C-31E81469F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0"/>
            <a:ext cx="31997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CB141A6-CC2A-4B7E-8A82-A3C49608FD7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>
              <a:lnSpc>
                <a:spcPct val="12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484313" indent="-280988">
              <a:lnSpc>
                <a:spcPct val="12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268" y="301288"/>
            <a:ext cx="8229600" cy="45127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CN" altLang="en-US" sz="2400" b="1" kern="1200" dirty="0">
                <a:solidFill>
                  <a:srgbClr val="0070C0"/>
                </a:solidFill>
                <a:latin typeface="微软雅黑"/>
                <a:ea typeface="微软雅黑"/>
                <a:cs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AEA-2E2F-43C1-8FC5-9FEE3A8DF45C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五边形 4">
            <a:extLst>
              <a:ext uri="{FF2B5EF4-FFF2-40B4-BE49-F238E27FC236}">
                <a16:creationId xmlns:a16="http://schemas.microsoft.com/office/drawing/2014/main" id="{11CB2D4A-DE54-4A30-A370-CF57046D8EBB}"/>
              </a:ext>
            </a:extLst>
          </p:cNvPr>
          <p:cNvSpPr/>
          <p:nvPr userDrawn="1"/>
        </p:nvSpPr>
        <p:spPr>
          <a:xfrm>
            <a:off x="0" y="324198"/>
            <a:ext cx="467544" cy="432048"/>
          </a:xfrm>
          <a:prstGeom prst="homePlate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453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268" y="301288"/>
            <a:ext cx="8229600" cy="45127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CN" altLang="en-US" sz="2400" b="1" kern="1200" dirty="0">
                <a:solidFill>
                  <a:srgbClr val="0070C0"/>
                </a:solidFill>
                <a:latin typeface="微软雅黑"/>
                <a:ea typeface="微软雅黑"/>
                <a:cs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>
              <a:lnSpc>
                <a:spcPct val="12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484313" indent="-280988">
              <a:lnSpc>
                <a:spcPct val="12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AEA-2E2F-43C1-8FC5-9FEE3A8DF45C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五边形 4">
            <a:extLst>
              <a:ext uri="{FF2B5EF4-FFF2-40B4-BE49-F238E27FC236}">
                <a16:creationId xmlns:a16="http://schemas.microsoft.com/office/drawing/2014/main" id="{11CB2D4A-DE54-4A30-A370-CF57046D8EBB}"/>
              </a:ext>
            </a:extLst>
          </p:cNvPr>
          <p:cNvSpPr/>
          <p:nvPr userDrawn="1"/>
        </p:nvSpPr>
        <p:spPr>
          <a:xfrm>
            <a:off x="0" y="324198"/>
            <a:ext cx="467544" cy="432048"/>
          </a:xfrm>
          <a:prstGeom prst="homePlate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D31B924-7EB6-4896-B1B9-1FF47EF4E7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68" y="75863"/>
            <a:ext cx="2374900" cy="24833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buNone/>
              <a:defRPr lang="en-US" altLang="zh-CN" sz="1200" kern="1200" dirty="0" smtClean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  <a:cs typeface="+mn-ea"/>
              </a:defRPr>
            </a:lvl1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95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EE01F9A-66D3-42C5-B106-4DE15ED2F1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02991" y="1658889"/>
            <a:ext cx="1762124" cy="1725661"/>
          </a:xfrm>
        </p:spPr>
        <p:txBody>
          <a:bodyPr anchor="b">
            <a:noAutofit/>
          </a:bodyPr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96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423" y="2643758"/>
            <a:ext cx="3296494" cy="463722"/>
          </a:xfrm>
        </p:spPr>
        <p:txBody>
          <a:bodyPr anchor="t">
            <a:norm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zh-CN" alt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07423" y="1995686"/>
            <a:ext cx="2316905" cy="584459"/>
          </a:xfrm>
        </p:spPr>
        <p:txBody>
          <a:bodyPr anchor="b">
            <a:normAutofit/>
          </a:bodyPr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AEA-2E2F-43C1-8FC5-9FEE3A8DF45C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五边形 3">
            <a:extLst>
              <a:ext uri="{FF2B5EF4-FFF2-40B4-BE49-F238E27FC236}">
                <a16:creationId xmlns:a16="http://schemas.microsoft.com/office/drawing/2014/main" id="{A5D0CE5A-E6AB-432B-A763-CBD8B00481F6}"/>
              </a:ext>
            </a:extLst>
          </p:cNvPr>
          <p:cNvSpPr/>
          <p:nvPr userDrawn="1"/>
        </p:nvSpPr>
        <p:spPr>
          <a:xfrm>
            <a:off x="0" y="1851100"/>
            <a:ext cx="3203848" cy="1441301"/>
          </a:xfrm>
          <a:prstGeom prst="homePlate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20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AEA-2E2F-43C1-8FC5-9FEE3A8DF45C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1AD8B67D-31F5-40A7-B69E-51DCBCB40D63}"/>
              </a:ext>
            </a:extLst>
          </p:cNvPr>
          <p:cNvSpPr/>
          <p:nvPr userDrawn="1"/>
        </p:nvSpPr>
        <p:spPr>
          <a:xfrm>
            <a:off x="5549208" y="19548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58AB8FED-4279-43A9-B57F-0F0E4A82A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" y="0"/>
            <a:ext cx="9129103" cy="51435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E9AC89AD-E1CF-4039-A1A3-9CF7D7B9A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6776" y="0"/>
            <a:ext cx="3199775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38F2F1-1236-4092-9E3D-ACD021A27FFA}"/>
              </a:ext>
            </a:extLst>
          </p:cNvPr>
          <p:cNvSpPr txBox="1"/>
          <p:nvPr userDrawn="1"/>
        </p:nvSpPr>
        <p:spPr>
          <a:xfrm>
            <a:off x="971600" y="199568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3600" b="1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89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BAEA-2E2F-43C1-8FC5-9FEE3A8DF45C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65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4" r:id="rId3"/>
    <p:sldLayoutId id="2147483651" r:id="rId4"/>
    <p:sldLayoutId id="2147483655" r:id="rId5"/>
    <p:sldLayoutId id="214748374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DBC2B7-B485-4A60-8EC1-F8E429744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4" y="3435846"/>
            <a:ext cx="6400800" cy="309940"/>
          </a:xfrm>
        </p:spPr>
        <p:txBody>
          <a:bodyPr>
            <a:normAutofit/>
          </a:bodyPr>
          <a:lstStyle/>
          <a:p>
            <a:r>
              <a:rPr lang="en-US" altLang="zh-CN" sz="1200" b="1" i="0" u="none" strike="noStrike" baseline="0" dirty="0" err="1">
                <a:solidFill>
                  <a:schemeClr val="tx1"/>
                </a:solidFill>
                <a:latin typeface="LinLibertineTI"/>
              </a:rPr>
              <a:t>CoRR</a:t>
            </a:r>
            <a:r>
              <a:rPr lang="en-US" altLang="zh-CN" sz="1200" b="1" i="0" u="none" strike="noStrike" baseline="0" dirty="0">
                <a:solidFill>
                  <a:schemeClr val="tx1"/>
                </a:solidFill>
                <a:latin typeface="LinLibertineTI"/>
              </a:rPr>
              <a:t> abs/2105.01883 (2021)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69E2F-678B-4ABE-B973-116F52AA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5" y="987574"/>
            <a:ext cx="6154009" cy="21624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C6C0C-1A3C-43E2-9B2D-51A6539C8912}"/>
              </a:ext>
            </a:extLst>
          </p:cNvPr>
          <p:cNvSpPr txBox="1"/>
          <p:nvPr/>
        </p:nvSpPr>
        <p:spPr>
          <a:xfrm>
            <a:off x="1887083" y="33465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MLP is all you need…?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7613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0DD5-3E94-4AC7-9ED0-6A3F122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Simplified Self-attention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917"/>
                <a:ext cx="8229600" cy="13027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Simplified Self-attention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X=Y &amp; Q=K=V</a:t>
                </a:r>
              </a:p>
              <a:p>
                <a:pPr lvl="1"/>
                <a:r>
                  <a:rPr lang="zh-CN" altLang="en-US" dirty="0"/>
                  <a:t>简化学习参数量（右图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是输入）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复杂度：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在</a:t>
                </a:r>
                <a:r>
                  <a:rPr lang="en-US" altLang="zh-CN" dirty="0"/>
                  <a:t>patch</a:t>
                </a:r>
                <a:r>
                  <a:rPr lang="zh-CN" altLang="en-US" dirty="0"/>
                  <a:t>上学习（而不是</a:t>
                </a:r>
                <a:r>
                  <a:rPr lang="en-US" altLang="zh-CN" dirty="0"/>
                  <a:t>pixel</a:t>
                </a:r>
                <a:r>
                  <a:rPr lang="zh-CN" altLang="en-US" dirty="0"/>
                  <a:t>）可以降低学习量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917"/>
                <a:ext cx="8229600" cy="1302793"/>
              </a:xfrm>
              <a:blipFill>
                <a:blip r:embed="rId3"/>
                <a:stretch>
                  <a:fillRect l="-444" t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94A25-96BB-4E9B-97A2-5F8538BE9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696E4-5C8D-4020-BA50-8732FB21C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235581"/>
            <a:ext cx="6420746" cy="215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E9E1C-AA1E-44E1-8FD4-3E4ADEE1E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03" y="4472593"/>
            <a:ext cx="2362530" cy="495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D89BE5-DA68-49D2-A110-DC2B78AFD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467829"/>
            <a:ext cx="1924319" cy="5048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3542DD-71B7-4F5A-A9E2-06A37BCBB6B1}"/>
              </a:ext>
            </a:extLst>
          </p:cNvPr>
          <p:cNvSpPr txBox="1"/>
          <p:nvPr/>
        </p:nvSpPr>
        <p:spPr>
          <a:xfrm>
            <a:off x="5348322" y="319893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8A2EB-B1F4-4776-BA50-6959E3C6CFB7}"/>
              </a:ext>
            </a:extLst>
          </p:cNvPr>
          <p:cNvSpPr txBox="1"/>
          <p:nvPr/>
        </p:nvSpPr>
        <p:spPr>
          <a:xfrm>
            <a:off x="5770885" y="271798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8CCEB-B181-439C-9651-BD0C527D73CD}"/>
              </a:ext>
            </a:extLst>
          </p:cNvPr>
          <p:cNvSpPr txBox="1"/>
          <p:nvPr/>
        </p:nvSpPr>
        <p:spPr>
          <a:xfrm>
            <a:off x="5577373" y="3363295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N</a:t>
            </a:r>
            <a:r>
              <a:rPr lang="zh-CN" altLang="en-US" sz="1050" dirty="0"/>
              <a:t>*</a:t>
            </a:r>
            <a:r>
              <a:rPr lang="en-US" altLang="zh-CN" sz="1050" dirty="0"/>
              <a:t>N</a:t>
            </a:r>
            <a:r>
              <a:rPr lang="zh-CN" altLang="en-US" sz="1050" dirty="0"/>
              <a:t>*</a:t>
            </a:r>
            <a:r>
              <a:rPr lang="en-US" altLang="zh-CN" sz="1050" dirty="0"/>
              <a:t>2d</a:t>
            </a:r>
            <a:endParaRPr lang="zh-CN" alt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33F6ED-BAEF-4E79-AD49-914F4302EE91}"/>
              </a:ext>
            </a:extLst>
          </p:cNvPr>
          <p:cNvSpPr txBox="1"/>
          <p:nvPr/>
        </p:nvSpPr>
        <p:spPr>
          <a:xfrm>
            <a:off x="6701132" y="3692383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N</a:t>
            </a:r>
            <a:r>
              <a:rPr lang="zh-CN" altLang="en-US" sz="1050" dirty="0"/>
              <a:t>*</a:t>
            </a:r>
            <a:r>
              <a:rPr lang="en-US" altLang="zh-CN" sz="1050" dirty="0"/>
              <a:t>d</a:t>
            </a:r>
            <a:r>
              <a:rPr lang="zh-CN" altLang="en-US" sz="1050" dirty="0"/>
              <a:t>*</a:t>
            </a:r>
            <a:r>
              <a:rPr lang="en-US" altLang="zh-CN" sz="1050" dirty="0"/>
              <a:t>2N</a:t>
            </a:r>
            <a:endParaRPr lang="zh-CN" altLang="en-US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62831-5C91-444F-A1A6-F4182DF587AE}"/>
              </a:ext>
            </a:extLst>
          </p:cNvPr>
          <p:cNvSpPr txBox="1"/>
          <p:nvPr/>
        </p:nvSpPr>
        <p:spPr>
          <a:xfrm>
            <a:off x="6675615" y="3187463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D22B81-2EC8-4AA6-A910-70093766AED1}"/>
              </a:ext>
            </a:extLst>
          </p:cNvPr>
          <p:cNvSpPr txBox="1"/>
          <p:nvPr/>
        </p:nvSpPr>
        <p:spPr>
          <a:xfrm>
            <a:off x="6413100" y="403292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4F975-50B4-4C3B-9D3A-3CA9F4E39557}"/>
              </a:ext>
            </a:extLst>
          </p:cNvPr>
          <p:cNvSpPr txBox="1"/>
          <p:nvPr/>
        </p:nvSpPr>
        <p:spPr>
          <a:xfrm>
            <a:off x="6226250" y="2666567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O(N)</a:t>
            </a:r>
            <a:endParaRPr lang="zh-CN" altLang="en-US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9E055-47FD-48C1-9972-2E98BF108D80}"/>
              </a:ext>
            </a:extLst>
          </p:cNvPr>
          <p:cNvSpPr txBox="1"/>
          <p:nvPr/>
        </p:nvSpPr>
        <p:spPr>
          <a:xfrm>
            <a:off x="5925343" y="2967564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FDF57A-DEA2-4834-9319-6579BDD1D407}"/>
              </a:ext>
            </a:extLst>
          </p:cNvPr>
          <p:cNvCxnSpPr>
            <a:cxnSpLocks/>
          </p:cNvCxnSpPr>
          <p:nvPr/>
        </p:nvCxnSpPr>
        <p:spPr>
          <a:xfrm flipH="1">
            <a:off x="6156176" y="2591975"/>
            <a:ext cx="360040" cy="38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100C7B-9F0E-4A2B-9D96-DC6436EC6E15}"/>
              </a:ext>
            </a:extLst>
          </p:cNvPr>
          <p:cNvSpPr txBox="1"/>
          <p:nvPr/>
        </p:nvSpPr>
        <p:spPr>
          <a:xfrm>
            <a:off x="6289520" y="234195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Attention Map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6316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E945-38D1-4EED-8B67-38B6C1D7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External Attention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E25AE-4C60-4558-8BD5-750F23C61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08494"/>
                <a:ext cx="8321668" cy="200841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Traditional Attention (a., </a:t>
                </a:r>
                <a:r>
                  <a:rPr lang="en-US" altLang="zh-CN" dirty="0" err="1"/>
                  <a:t>s.a.</a:t>
                </a:r>
                <a:r>
                  <a:rPr lang="en-US" altLang="zh-CN" dirty="0"/>
                  <a:t>, </a:t>
                </a:r>
                <a:r>
                  <a:rPr lang="en-US" altLang="zh-CN" dirty="0" err="1"/>
                  <a:t>s.s.a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Q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V</a:t>
                </a:r>
                <a:r>
                  <a:rPr lang="zh-CN" altLang="en-US" dirty="0"/>
                  <a:t>由</a:t>
                </a:r>
                <a:r>
                  <a:rPr lang="en-US" altLang="zh-CN" dirty="0"/>
                  <a:t>feature</a:t>
                </a:r>
                <a:r>
                  <a:rPr lang="zh-CN" altLang="en-US" dirty="0"/>
                  <a:t>的结果经过不同的线性变换得到</a:t>
                </a:r>
                <a:endParaRPr lang="en-US" altLang="zh-CN" dirty="0"/>
              </a:p>
              <a:p>
                <a:pPr lvl="1"/>
                <a:r>
                  <a:rPr lang="en-US" altLang="zh-CN" sz="1200" dirty="0"/>
                  <a:t>query, key, value=</a:t>
                </a:r>
                <a:r>
                  <a:rPr lang="en-US" altLang="zh-CN" sz="1200" dirty="0" err="1"/>
                  <a:t>self.linear_query</a:t>
                </a:r>
                <a:r>
                  <a:rPr lang="en-US" altLang="zh-CN" sz="1200" dirty="0"/>
                  <a:t>(query), </a:t>
                </a:r>
                <a:r>
                  <a:rPr lang="en-US" altLang="zh-CN" sz="1200" dirty="0" err="1"/>
                  <a:t>self.linear_keys</a:t>
                </a:r>
                <a:r>
                  <a:rPr lang="en-US" altLang="zh-CN" sz="1200" dirty="0"/>
                  <a:t>(query), </a:t>
                </a:r>
                <a:r>
                  <a:rPr lang="en-US" altLang="zh-CN" sz="1200" dirty="0" err="1"/>
                  <a:t>self.linear_values</a:t>
                </a:r>
                <a:r>
                  <a:rPr lang="en-US" altLang="zh-CN" sz="1200" dirty="0"/>
                  <a:t>(query)</a:t>
                </a:r>
              </a:p>
              <a:p>
                <a:r>
                  <a:rPr lang="en-US" altLang="zh-CN" dirty="0"/>
                  <a:t>External Attention</a:t>
                </a:r>
              </a:p>
              <a:p>
                <a:pPr lvl="1"/>
                <a:r>
                  <a:rPr lang="en-US" altLang="zh-CN" dirty="0"/>
                  <a:t>K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V</a:t>
                </a:r>
                <a:r>
                  <a:rPr lang="zh-CN" altLang="en-US" dirty="0"/>
                  <a:t>不经过线性变换，直接学习</a:t>
                </a:r>
                <a:endParaRPr lang="en-US" altLang="zh-CN" dirty="0"/>
              </a:p>
              <a:p>
                <a:pPr lvl="1"/>
                <a:r>
                  <a:rPr lang="zh-CN" altLang="en-US" sz="1200" dirty="0"/>
                  <a:t>复杂度：</a:t>
                </a:r>
                <a14:m>
                  <m:oMath xmlns:m="http://schemas.openxmlformats.org/officeDocument/2006/math">
                    <m:r>
                      <a:rPr lang="zh-CN" altLang="en-US" sz="1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1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𝑁𝑆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200" dirty="0"/>
                  <a:t>，</a:t>
                </a:r>
                <a:r>
                  <a:rPr lang="en-US" altLang="zh-CN" sz="1200" dirty="0"/>
                  <a:t>S</a:t>
                </a:r>
                <a:r>
                  <a:rPr lang="zh-CN" altLang="en-US" sz="1200" dirty="0"/>
                  <a:t>通常是一个较小的数，例如</a:t>
                </a:r>
                <a:r>
                  <a:rPr lang="en-US" altLang="zh-CN" sz="1200" dirty="0"/>
                  <a:t>64</a:t>
                </a:r>
                <a:r>
                  <a:rPr lang="zh-CN" altLang="en-US" sz="1200" dirty="0"/>
                  <a:t>。</a:t>
                </a:r>
                <a:endParaRPr lang="en-US" altLang="zh-CN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E25AE-4C60-4558-8BD5-750F23C61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08494"/>
                <a:ext cx="8321668" cy="2008410"/>
              </a:xfrm>
              <a:blipFill>
                <a:blip r:embed="rId3"/>
                <a:stretch>
                  <a:fillRect l="-440" t="-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0AA7CCE-AB6C-4CFC-89B2-F17E33741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01" y="3075806"/>
            <a:ext cx="6258798" cy="1581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1C34FA-E4C7-4D42-B539-8B0753BE1F43}"/>
              </a:ext>
            </a:extLst>
          </p:cNvPr>
          <p:cNvSpPr txBox="1"/>
          <p:nvPr/>
        </p:nvSpPr>
        <p:spPr>
          <a:xfrm>
            <a:off x="3090312" y="331469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6B7BC-200B-4FC6-A628-D11BBD3AF644}"/>
              </a:ext>
            </a:extLst>
          </p:cNvPr>
          <p:cNvSpPr txBox="1"/>
          <p:nvPr/>
        </p:nvSpPr>
        <p:spPr>
          <a:xfrm>
            <a:off x="3563888" y="363223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S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15332-3008-4D23-A578-D09801FE2A26}"/>
              </a:ext>
            </a:extLst>
          </p:cNvPr>
          <p:cNvSpPr txBox="1"/>
          <p:nvPr/>
        </p:nvSpPr>
        <p:spPr>
          <a:xfrm>
            <a:off x="3378344" y="3161089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N</a:t>
            </a:r>
            <a:r>
              <a:rPr lang="zh-CN" altLang="en-US" sz="1050" dirty="0"/>
              <a:t>*</a:t>
            </a:r>
            <a:r>
              <a:rPr lang="en-US" altLang="zh-CN" sz="1050" dirty="0"/>
              <a:t>S</a:t>
            </a:r>
            <a:r>
              <a:rPr lang="zh-CN" altLang="en-US" sz="1050" dirty="0"/>
              <a:t>*</a:t>
            </a:r>
            <a:r>
              <a:rPr lang="en-US" altLang="zh-CN" sz="1050" dirty="0"/>
              <a:t>2d</a:t>
            </a:r>
            <a:endParaRPr lang="zh-CN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DA0D5-E4F1-4A13-980A-4606602871C0}"/>
              </a:ext>
            </a:extLst>
          </p:cNvPr>
          <p:cNvSpPr txBox="1"/>
          <p:nvPr/>
        </p:nvSpPr>
        <p:spPr>
          <a:xfrm>
            <a:off x="3681928" y="331216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S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84B8F0-4612-4C5E-9F78-5422BD92B364}"/>
              </a:ext>
            </a:extLst>
          </p:cNvPr>
          <p:cNvSpPr txBox="1"/>
          <p:nvPr/>
        </p:nvSpPr>
        <p:spPr>
          <a:xfrm>
            <a:off x="3906457" y="3034131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O(N)</a:t>
            </a:r>
            <a:endParaRPr lang="zh-CN" alt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9B2E3-A118-42C5-A41E-BCFC6CA10F00}"/>
              </a:ext>
            </a:extLst>
          </p:cNvPr>
          <p:cNvSpPr txBox="1"/>
          <p:nvPr/>
        </p:nvSpPr>
        <p:spPr>
          <a:xfrm>
            <a:off x="4214093" y="331698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S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F579A2-2258-4661-987E-41341D266318}"/>
              </a:ext>
            </a:extLst>
          </p:cNvPr>
          <p:cNvSpPr txBox="1"/>
          <p:nvPr/>
        </p:nvSpPr>
        <p:spPr>
          <a:xfrm>
            <a:off x="4664068" y="363223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S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627BB-9E59-4F47-9A3E-EFE4EE166DC8}"/>
              </a:ext>
            </a:extLst>
          </p:cNvPr>
          <p:cNvSpPr txBox="1"/>
          <p:nvPr/>
        </p:nvSpPr>
        <p:spPr>
          <a:xfrm>
            <a:off x="4489968" y="3185208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N</a:t>
            </a:r>
            <a:r>
              <a:rPr lang="zh-CN" altLang="en-US" sz="1050" dirty="0"/>
              <a:t>*</a:t>
            </a:r>
            <a:r>
              <a:rPr lang="en-US" altLang="zh-CN" sz="1050" dirty="0"/>
              <a:t>d</a:t>
            </a:r>
            <a:r>
              <a:rPr lang="zh-CN" altLang="en-US" sz="1050" dirty="0"/>
              <a:t>*</a:t>
            </a:r>
            <a:r>
              <a:rPr lang="en-US" altLang="zh-CN" sz="1050" dirty="0"/>
              <a:t>2S</a:t>
            </a:r>
            <a:endParaRPr lang="zh-CN" alt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E4715-B48F-46CB-AEBF-0F822103CA16}"/>
              </a:ext>
            </a:extLst>
          </p:cNvPr>
          <p:cNvSpPr txBox="1"/>
          <p:nvPr/>
        </p:nvSpPr>
        <p:spPr>
          <a:xfrm>
            <a:off x="4839905" y="334265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0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E945-38D1-4EED-8B67-38B6C1D7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Softmax</a:t>
            </a:r>
            <a:r>
              <a:rPr lang="en-US" altLang="zh-CN" dirty="0"/>
              <a:t> vs. Norm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25AE-4C60-4558-8BD5-750F23C6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8494"/>
            <a:ext cx="8321668" cy="2008410"/>
          </a:xfrm>
        </p:spPr>
        <p:txBody>
          <a:bodyPr>
            <a:normAutofit/>
          </a:bodyPr>
          <a:lstStyle/>
          <a:p>
            <a:r>
              <a:rPr lang="en-US" altLang="zh-CN" dirty="0"/>
              <a:t>Traditional Attention</a:t>
            </a:r>
          </a:p>
          <a:p>
            <a:pPr lvl="1"/>
            <a:r>
              <a:rPr lang="zh-CN" altLang="en-US" dirty="0"/>
              <a:t>计算</a:t>
            </a:r>
            <a:r>
              <a:rPr lang="en-US" altLang="zh-CN" dirty="0"/>
              <a:t>Q</a:t>
            </a:r>
            <a:r>
              <a:rPr lang="zh-CN" altLang="en-US" dirty="0"/>
              <a:t>和</a:t>
            </a:r>
            <a:r>
              <a:rPr lang="en-US" altLang="zh-CN" dirty="0"/>
              <a:t>K</a:t>
            </a:r>
            <a:r>
              <a:rPr lang="zh-CN" altLang="en-US" dirty="0"/>
              <a:t>的相似度（使用内积，即余弦相似度）</a:t>
            </a:r>
            <a:endParaRPr lang="en-US" altLang="zh-CN" dirty="0"/>
          </a:p>
          <a:p>
            <a:r>
              <a:rPr lang="en-US" altLang="zh-CN" dirty="0"/>
              <a:t>External Attention</a:t>
            </a:r>
          </a:p>
          <a:p>
            <a:pPr lvl="1"/>
            <a:r>
              <a:rPr lang="zh-CN" altLang="en-US" sz="1200" dirty="0"/>
              <a:t>由于新引进的参数</a:t>
            </a:r>
            <a:r>
              <a:rPr lang="en-US" altLang="zh-CN" sz="1200" dirty="0"/>
              <a:t>S</a:t>
            </a:r>
            <a:r>
              <a:rPr lang="zh-CN" altLang="en-US" sz="1200" dirty="0"/>
              <a:t>，相似度的计算不再是余弦相似度（</a:t>
            </a:r>
            <a:r>
              <a:rPr lang="en-US" altLang="zh-CN" sz="1200" dirty="0"/>
              <a:t>S</a:t>
            </a:r>
            <a:r>
              <a:rPr lang="zh-CN" altLang="en-US" sz="1200" dirty="0"/>
              <a:t>和</a:t>
            </a:r>
            <a:r>
              <a:rPr lang="en-US" altLang="zh-CN" sz="1200" dirty="0"/>
              <a:t>N</a:t>
            </a:r>
            <a:r>
              <a:rPr lang="zh-CN" altLang="en-US" sz="1200" dirty="0"/>
              <a:t>不相等），而是矩阵的相乘</a:t>
            </a:r>
            <a:endParaRPr lang="en-US" altLang="zh-CN" sz="1200" dirty="0"/>
          </a:p>
          <a:p>
            <a:pPr lvl="1"/>
            <a:r>
              <a:rPr lang="zh-CN" altLang="en-US" sz="1200" dirty="0"/>
              <a:t>因此，首先对</a:t>
            </a:r>
            <a:r>
              <a:rPr lang="en-US" altLang="zh-CN" sz="1200" dirty="0"/>
              <a:t>attention map</a:t>
            </a:r>
            <a:r>
              <a:rPr lang="zh-CN" altLang="en-US" sz="1200" dirty="0"/>
              <a:t>这</a:t>
            </a:r>
            <a:r>
              <a:rPr lang="en-US" altLang="zh-CN" sz="1200" dirty="0"/>
              <a:t>N</a:t>
            </a:r>
            <a:r>
              <a:rPr lang="zh-CN" altLang="en-US" sz="1200" dirty="0"/>
              <a:t>行的进行</a:t>
            </a:r>
            <a:r>
              <a:rPr lang="en-US" altLang="zh-CN" sz="1200" dirty="0" err="1"/>
              <a:t>softmax</a:t>
            </a:r>
            <a:r>
              <a:rPr lang="zh-CN" altLang="en-US" sz="1200" dirty="0"/>
              <a:t>，再对这</a:t>
            </a:r>
            <a:r>
              <a:rPr lang="en-US" altLang="zh-CN" sz="1200" dirty="0"/>
              <a:t>S</a:t>
            </a:r>
            <a:r>
              <a:rPr lang="zh-CN" altLang="en-US" sz="1200" dirty="0"/>
              <a:t>列取平均。</a:t>
            </a:r>
            <a:endParaRPr lang="en-US" altLang="zh-CN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AA7CCE-AB6C-4CFC-89B2-F17E3374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01" y="3075806"/>
            <a:ext cx="6258798" cy="1581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1C34FA-E4C7-4D42-B539-8B0753BE1F43}"/>
              </a:ext>
            </a:extLst>
          </p:cNvPr>
          <p:cNvSpPr txBox="1"/>
          <p:nvPr/>
        </p:nvSpPr>
        <p:spPr>
          <a:xfrm>
            <a:off x="3090312" y="331469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6B7BC-200B-4FC6-A628-D11BBD3AF644}"/>
              </a:ext>
            </a:extLst>
          </p:cNvPr>
          <p:cNvSpPr txBox="1"/>
          <p:nvPr/>
        </p:nvSpPr>
        <p:spPr>
          <a:xfrm>
            <a:off x="3563888" y="363223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S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15332-3008-4D23-A578-D09801FE2A26}"/>
              </a:ext>
            </a:extLst>
          </p:cNvPr>
          <p:cNvSpPr txBox="1"/>
          <p:nvPr/>
        </p:nvSpPr>
        <p:spPr>
          <a:xfrm>
            <a:off x="3378344" y="3161089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N</a:t>
            </a:r>
            <a:r>
              <a:rPr lang="zh-CN" altLang="en-US" sz="1050" dirty="0"/>
              <a:t>*</a:t>
            </a:r>
            <a:r>
              <a:rPr lang="en-US" altLang="zh-CN" sz="1050" dirty="0"/>
              <a:t>S</a:t>
            </a:r>
            <a:r>
              <a:rPr lang="zh-CN" altLang="en-US" sz="1050" dirty="0"/>
              <a:t>*</a:t>
            </a:r>
            <a:r>
              <a:rPr lang="en-US" altLang="zh-CN" sz="1050" dirty="0"/>
              <a:t>2d</a:t>
            </a:r>
            <a:endParaRPr lang="zh-CN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DA0D5-E4F1-4A13-980A-4606602871C0}"/>
              </a:ext>
            </a:extLst>
          </p:cNvPr>
          <p:cNvSpPr txBox="1"/>
          <p:nvPr/>
        </p:nvSpPr>
        <p:spPr>
          <a:xfrm>
            <a:off x="3681928" y="331216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S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84B8F0-4612-4C5E-9F78-5422BD92B364}"/>
              </a:ext>
            </a:extLst>
          </p:cNvPr>
          <p:cNvSpPr txBox="1"/>
          <p:nvPr/>
        </p:nvSpPr>
        <p:spPr>
          <a:xfrm>
            <a:off x="3906457" y="3034131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O(N)</a:t>
            </a:r>
            <a:endParaRPr lang="zh-CN" alt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9B2E3-A118-42C5-A41E-BCFC6CA10F00}"/>
              </a:ext>
            </a:extLst>
          </p:cNvPr>
          <p:cNvSpPr txBox="1"/>
          <p:nvPr/>
        </p:nvSpPr>
        <p:spPr>
          <a:xfrm>
            <a:off x="4214093" y="331698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S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F579A2-2258-4661-987E-41341D266318}"/>
              </a:ext>
            </a:extLst>
          </p:cNvPr>
          <p:cNvSpPr txBox="1"/>
          <p:nvPr/>
        </p:nvSpPr>
        <p:spPr>
          <a:xfrm>
            <a:off x="4664068" y="363223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S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627BB-9E59-4F47-9A3E-EFE4EE166DC8}"/>
              </a:ext>
            </a:extLst>
          </p:cNvPr>
          <p:cNvSpPr txBox="1"/>
          <p:nvPr/>
        </p:nvSpPr>
        <p:spPr>
          <a:xfrm>
            <a:off x="4489968" y="3185208"/>
            <a:ext cx="694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N</a:t>
            </a:r>
            <a:r>
              <a:rPr lang="zh-CN" altLang="en-US" sz="1050" dirty="0"/>
              <a:t>*</a:t>
            </a:r>
            <a:r>
              <a:rPr lang="en-US" altLang="zh-CN" sz="1050" dirty="0"/>
              <a:t>d</a:t>
            </a:r>
            <a:r>
              <a:rPr lang="zh-CN" altLang="en-US" sz="1050" dirty="0"/>
              <a:t>*</a:t>
            </a:r>
            <a:r>
              <a:rPr lang="en-US" altLang="zh-CN" sz="1050" dirty="0"/>
              <a:t>2S</a:t>
            </a:r>
            <a:endParaRPr lang="zh-CN" alt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E4715-B48F-46CB-AEBF-0F822103CA16}"/>
              </a:ext>
            </a:extLst>
          </p:cNvPr>
          <p:cNvSpPr txBox="1"/>
          <p:nvPr/>
        </p:nvSpPr>
        <p:spPr>
          <a:xfrm>
            <a:off x="4839905" y="334265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N</a:t>
            </a:r>
            <a:r>
              <a:rPr lang="zh-CN" altLang="en-US" sz="1050" dirty="0">
                <a:solidFill>
                  <a:schemeClr val="accent1"/>
                </a:solidFill>
              </a:rPr>
              <a:t>*</a:t>
            </a:r>
            <a:r>
              <a:rPr lang="en-US" altLang="zh-CN" sz="1050" dirty="0">
                <a:solidFill>
                  <a:schemeClr val="accent1"/>
                </a:solidFill>
              </a:rPr>
              <a:t>d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4F22F3-5D69-4781-9906-F82B13AAD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005" y="2178070"/>
            <a:ext cx="1896384" cy="879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B422-6C30-414F-8895-14402195E8F3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4253470" y="2512569"/>
            <a:ext cx="2838810" cy="52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4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EEEB4A-5D89-4076-9705-AEB4AC8A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Multi-head Attentions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CC57D-DCCF-438D-9BF8-9AA764EB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573" y="15230"/>
            <a:ext cx="5218807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DD34A4-3AF4-4725-9511-DF400D4A06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7704" y="4587427"/>
            <a:ext cx="2890664" cy="582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200" b="0" dirty="0"/>
              <a:t>由于</a:t>
            </a:r>
            <a:r>
              <a:rPr lang="en-US" altLang="zh-CN" sz="1200" b="0" dirty="0"/>
              <a:t>K</a:t>
            </a:r>
            <a:r>
              <a:rPr lang="zh-CN" altLang="en-US" sz="1200" b="0" dirty="0"/>
              <a:t>、</a:t>
            </a:r>
            <a:r>
              <a:rPr lang="en-US" altLang="zh-CN" sz="1200" b="0" dirty="0"/>
              <a:t>V</a:t>
            </a:r>
            <a:r>
              <a:rPr lang="zh-CN" altLang="en-US" sz="1200" b="0" dirty="0"/>
              <a:t>是外部学习得到，因此多头注意力仅放在</a:t>
            </a:r>
            <a:r>
              <a:rPr lang="en-US" altLang="zh-CN" sz="1200" b="0" dirty="0"/>
              <a:t>Q</a:t>
            </a:r>
            <a:r>
              <a:rPr lang="zh-CN" altLang="en-US" sz="1200" b="0" dirty="0"/>
              <a:t>上。</a:t>
            </a:r>
          </a:p>
        </p:txBody>
      </p:sp>
    </p:spTree>
    <p:extLst>
      <p:ext uri="{BB962C8B-B14F-4D97-AF65-F5344CB8AC3E}">
        <p14:creationId xmlns:p14="http://schemas.microsoft.com/office/powerpoint/2010/main" val="249944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8CF70F-1392-43BB-8D50-3CB472DB2C0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E253A-4E76-4B99-8A6D-2C73F8B7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</a:t>
            </a:r>
            <a:r>
              <a:rPr lang="zh-CN" altLang="en-US"/>
              <a:t>效果（实例分割）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880CF-BF7B-478C-9263-7085AA001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7116"/>
            <a:ext cx="8784976" cy="31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5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B4C85-D4BE-4514-8757-CF6560F7640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04733-3722-4C6F-A477-86B67114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RepMLP</a:t>
            </a:r>
            <a:r>
              <a:rPr lang="zh-CN" altLang="en-US" dirty="0"/>
              <a:t>概述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F451-4B21-4E0D-881E-F6DE1CEDD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第二部分</a:t>
            </a:r>
          </a:p>
        </p:txBody>
      </p:sp>
    </p:spTree>
    <p:extLst>
      <p:ext uri="{BB962C8B-B14F-4D97-AF65-F5344CB8AC3E}">
        <p14:creationId xmlns:p14="http://schemas.microsoft.com/office/powerpoint/2010/main" val="88307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4BEEFE-0D12-45AD-8DC3-B1415E158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"/>
            <a:ext cx="7879943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BE0186-FBCD-4047-9DD5-B0FB032B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496" y="1688427"/>
            <a:ext cx="1437596" cy="451274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dirty="0" err="1"/>
              <a:t>RepMLP</a:t>
            </a:r>
            <a:endParaRPr lang="zh-CN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22B655-C3AF-44CA-AB7D-961A2463CC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61448" y="2120475"/>
            <a:ext cx="1882552" cy="451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zh-CN" altLang="en-US" sz="1200" dirty="0"/>
              <a:t>仅用</a:t>
            </a:r>
            <a:r>
              <a:rPr lang="en-US" altLang="zh-CN" sz="1200" dirty="0"/>
              <a:t>MLP</a:t>
            </a:r>
            <a:r>
              <a:rPr lang="zh-CN" altLang="en-US" sz="1200" dirty="0"/>
              <a:t>获得参数</a:t>
            </a:r>
          </a:p>
        </p:txBody>
      </p:sp>
    </p:spTree>
    <p:extLst>
      <p:ext uri="{BB962C8B-B14F-4D97-AF65-F5344CB8AC3E}">
        <p14:creationId xmlns:p14="http://schemas.microsoft.com/office/powerpoint/2010/main" val="3699986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939D6E-3484-4DB6-8C9B-828615ED6F47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为什么在一开始不使用</a:t>
                </a:r>
                <a:r>
                  <a:rPr lang="en-US" altLang="zh-CN" dirty="0"/>
                  <a:t>FC</a:t>
                </a:r>
                <a:r>
                  <a:rPr lang="zh-CN" altLang="en-US" dirty="0"/>
                  <a:t>？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假设</a:t>
                </a:r>
                <a:r>
                  <a:rPr lang="en-US" altLang="zh-CN" dirty="0"/>
                  <a:t>H=W=28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C=O=128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ImageNet</a:t>
                </a:r>
                <a:r>
                  <a:rPr lang="zh-CN" altLang="en-US" dirty="0"/>
                  <a:t>参数）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FC</a:t>
                </a:r>
                <a:r>
                  <a:rPr lang="zh-CN" altLang="en-US" dirty="0"/>
                  <a:t>的参数量：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𝐶𝑂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128×128×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070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523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904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Flatten</a:t>
                </a:r>
                <a:r>
                  <a:rPr lang="zh-CN" altLang="en-US" dirty="0"/>
                  <a:t>到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维：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*</a:t>
                </a:r>
                <a:r>
                  <a:rPr lang="en-US" altLang="zh-CN" dirty="0"/>
                  <a:t>(H</a:t>
                </a:r>
                <a:r>
                  <a:rPr lang="zh-CN" altLang="en-US" dirty="0"/>
                  <a:t>*</a:t>
                </a:r>
                <a:r>
                  <a:rPr lang="en-US" altLang="zh-CN" dirty="0"/>
                  <a:t>W</a:t>
                </a:r>
                <a:r>
                  <a:rPr lang="zh-CN" altLang="en-US" dirty="0"/>
                  <a:t>*</a:t>
                </a:r>
                <a:r>
                  <a:rPr lang="en-US" altLang="zh-CN" dirty="0"/>
                  <a:t>C)  # cost-free</a:t>
                </a:r>
              </a:p>
              <a:p>
                <a:pPr lvl="2"/>
                <a:r>
                  <a:rPr lang="en-US" altLang="zh-CN" dirty="0"/>
                  <a:t>FC</a:t>
                </a:r>
                <a:r>
                  <a:rPr lang="zh-CN" altLang="en-US" dirty="0"/>
                  <a:t>运算：</a:t>
                </a:r>
                <a:r>
                  <a:rPr lang="en-US" altLang="zh-CN" dirty="0"/>
                  <a:t>(H*W*C)*(O*W*C)</a:t>
                </a:r>
              </a:p>
              <a:p>
                <a:pPr lvl="2"/>
                <a:r>
                  <a:rPr lang="en-US" altLang="zh-CN" dirty="0"/>
                  <a:t>Flatten</a:t>
                </a:r>
                <a:r>
                  <a:rPr lang="zh-CN" altLang="en-US" dirty="0"/>
                  <a:t>到原始维：</a:t>
                </a:r>
                <a:r>
                  <a:rPr lang="en-US" altLang="zh-CN" dirty="0"/>
                  <a:t>(O*W*C)*1 # cost-free</a:t>
                </a:r>
              </a:p>
              <a:p>
                <a:pPr lvl="1"/>
                <a:r>
                  <a:rPr lang="zh-CN" altLang="en-US" dirty="0"/>
                  <a:t>同时，没有考虑到局部性</a:t>
                </a:r>
                <a:endParaRPr lang="en-US" altLang="zh-CN" dirty="0"/>
              </a:p>
              <a:p>
                <a:r>
                  <a:rPr lang="zh-CN" altLang="en-US" dirty="0"/>
                  <a:t>本文目标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拆成了几个部分，每个部分共同进行</a:t>
                </a:r>
                <a:r>
                  <a:rPr lang="en-US" altLang="zh-CN" dirty="0"/>
                  <a:t>FC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939D6E-3484-4DB6-8C9B-828615ED6F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B960EE8-89E5-4493-AD8A-17859110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9038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73609-3A2C-4E1D-BE2F-8B01343F1B8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将图像分成若干部分</a:t>
            </a:r>
            <a:endParaRPr lang="en-US" altLang="zh-CN" dirty="0"/>
          </a:p>
          <a:p>
            <a:pPr lvl="1"/>
            <a:r>
              <a:rPr lang="zh-CN" altLang="en-US" dirty="0"/>
              <a:t>例如：分成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2</a:t>
            </a:r>
            <a:r>
              <a:rPr lang="zh-CN" altLang="en-US" dirty="0"/>
              <a:t>的</a:t>
            </a:r>
            <a:r>
              <a:rPr lang="en-US" altLang="zh-CN" dirty="0"/>
              <a:t>4</a:t>
            </a:r>
            <a:r>
              <a:rPr lang="zh-CN" altLang="en-US" dirty="0"/>
              <a:t>个部分</a:t>
            </a:r>
            <a:endParaRPr lang="en-US" altLang="zh-CN" dirty="0"/>
          </a:p>
          <a:p>
            <a:pPr lvl="1"/>
            <a:r>
              <a:rPr lang="zh-CN" altLang="en-US" dirty="0"/>
              <a:t>但是，每个部分之间的关系会被破坏</a:t>
            </a:r>
            <a:endParaRPr lang="en-US" altLang="zh-CN" dirty="0"/>
          </a:p>
          <a:p>
            <a:pPr lvl="2"/>
            <a:r>
              <a:rPr lang="zh-CN" altLang="en-US" dirty="0"/>
              <a:t>对每个部分取</a:t>
            </a:r>
            <a:r>
              <a:rPr lang="en-US" altLang="zh-CN" dirty="0"/>
              <a:t>1</a:t>
            </a:r>
            <a:r>
              <a:rPr lang="zh-CN" altLang="en-US" dirty="0"/>
              <a:t>个像素（</a:t>
            </a:r>
            <a:r>
              <a:rPr lang="en-US" altLang="zh-CN" dirty="0"/>
              <a:t>avg-pool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en-US" altLang="zh-CN" dirty="0"/>
              <a:t>BN+FC+FC</a:t>
            </a:r>
            <a:r>
              <a:rPr lang="zh-CN" altLang="en-US" dirty="0"/>
              <a:t>（经过两层神经网络的学习来获取经过区域之间的关系后的</a:t>
            </a:r>
            <a:r>
              <a:rPr lang="en-US" altLang="zh-CN" dirty="0"/>
              <a:t>global</a:t>
            </a:r>
            <a:r>
              <a:rPr lang="zh-CN" altLang="en-US" dirty="0"/>
              <a:t>向量）</a:t>
            </a:r>
            <a:endParaRPr lang="en-US" altLang="zh-CN" dirty="0"/>
          </a:p>
          <a:p>
            <a:pPr lvl="2"/>
            <a:r>
              <a:rPr lang="zh-CN" altLang="en-US" dirty="0"/>
              <a:t>把输出的</a:t>
            </a:r>
            <a:r>
              <a:rPr lang="en-US" altLang="zh-CN" dirty="0"/>
              <a:t>(1,1)</a:t>
            </a:r>
            <a:r>
              <a:rPr lang="zh-CN" altLang="en-US" dirty="0"/>
              <a:t>向量广播给这一层的</a:t>
            </a:r>
            <a:r>
              <a:rPr lang="en-US" altLang="zh-CN" dirty="0"/>
              <a:t>map</a:t>
            </a:r>
          </a:p>
          <a:p>
            <a:pPr lvl="1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716DA0-AC3C-4AA8-B2F4-4321F370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Global Perception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95224-FBEE-49D4-9C6A-94FB7647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16771"/>
            <a:ext cx="5563376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7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918FB-CF05-4AB6-8521-F5FB701DC5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48064" y="843558"/>
            <a:ext cx="3250704" cy="2185760"/>
          </a:xfrm>
        </p:spPr>
        <p:txBody>
          <a:bodyPr/>
          <a:lstStyle/>
          <a:p>
            <a:pPr lvl="1"/>
            <a:r>
              <a:rPr lang="zh-CN" altLang="en-US" dirty="0"/>
              <a:t>在正向传播的时候，通过可学习的</a:t>
            </a:r>
            <a:r>
              <a:rPr lang="en-US" altLang="zh-CN" dirty="0"/>
              <a:t>γ</a:t>
            </a:r>
            <a:r>
              <a:rPr lang="zh-CN" altLang="en-US" dirty="0"/>
              <a:t>与</a:t>
            </a:r>
            <a:r>
              <a:rPr lang="en-US" altLang="zh-CN" dirty="0"/>
              <a:t>β</a:t>
            </a:r>
            <a:r>
              <a:rPr lang="zh-CN" altLang="en-US" dirty="0"/>
              <a:t>参数求出新的分布值（全局统计量）</a:t>
            </a:r>
          </a:p>
          <a:p>
            <a:pPr lvl="1"/>
            <a:r>
              <a:rPr lang="zh-CN" altLang="en-US" dirty="0"/>
              <a:t>在反向传播的时候，通过链式求导方式，求出</a:t>
            </a:r>
            <a:r>
              <a:rPr lang="en-US" altLang="zh-CN" dirty="0"/>
              <a:t>γ</a:t>
            </a:r>
            <a:r>
              <a:rPr lang="zh-CN" altLang="en-US" dirty="0"/>
              <a:t>与</a:t>
            </a:r>
            <a:r>
              <a:rPr lang="en-US" altLang="zh-CN" dirty="0"/>
              <a:t>β</a:t>
            </a:r>
            <a:r>
              <a:rPr lang="zh-CN" altLang="en-US" dirty="0"/>
              <a:t>以及相关权值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8437F6-C427-45E3-AA10-65F0969E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Batch Normalization</a:t>
            </a:r>
            <a:endParaRPr lang="zh-CN" altLang="en-US" dirty="0"/>
          </a:p>
        </p:txBody>
      </p:sp>
      <p:pic>
        <p:nvPicPr>
          <p:cNvPr id="1026" name="Picture 2" descr="这里写图片描述">
            <a:extLst>
              <a:ext uri="{FF2B5EF4-FFF2-40B4-BE49-F238E27FC236}">
                <a16:creationId xmlns:a16="http://schemas.microsoft.com/office/drawing/2014/main" id="{B99D001E-5B93-446C-940B-6C2B78F0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533"/>
            <a:ext cx="47529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9E4E73-FB7B-495F-A8A5-362968C8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76667"/>
            <a:ext cx="4480750" cy="23523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F72E0-1287-4957-A126-71F305BDB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68" y="46035"/>
            <a:ext cx="2377646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776" y="1707654"/>
            <a:ext cx="400989" cy="432048"/>
          </a:xfrm>
          <a:prstGeom prst="rect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6918" y="173901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92768" y="1707654"/>
            <a:ext cx="3362365" cy="432048"/>
            <a:chOff x="3369875" y="1633364"/>
            <a:chExt cx="3362365" cy="432048"/>
          </a:xfrm>
        </p:grpSpPr>
        <p:sp>
          <p:nvSpPr>
            <p:cNvPr id="9" name="矩形 8"/>
            <p:cNvSpPr/>
            <p:nvPr/>
          </p:nvSpPr>
          <p:spPr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7320" y="1680111"/>
              <a:ext cx="195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External Attention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555776" y="2337724"/>
            <a:ext cx="400989" cy="432048"/>
          </a:xfrm>
          <a:prstGeom prst="rect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6918" y="236908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92768" y="2337724"/>
            <a:ext cx="3362365" cy="432048"/>
            <a:chOff x="3369875" y="2263434"/>
            <a:chExt cx="3362365" cy="432048"/>
          </a:xfrm>
        </p:grpSpPr>
        <p:sp>
          <p:nvSpPr>
            <p:cNvPr id="14" name="矩形 13"/>
            <p:cNvSpPr/>
            <p:nvPr/>
          </p:nvSpPr>
          <p:spPr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7320" y="2310181"/>
              <a:ext cx="1403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RepMLP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概述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2555776" y="2967794"/>
            <a:ext cx="400989" cy="432048"/>
          </a:xfrm>
          <a:prstGeom prst="rect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6918" y="299915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92768" y="2967794"/>
            <a:ext cx="3362365" cy="432048"/>
            <a:chOff x="3369875" y="2893504"/>
            <a:chExt cx="3362365" cy="432048"/>
          </a:xfrm>
        </p:grpSpPr>
        <p:sp>
          <p:nvSpPr>
            <p:cNvPr id="19" name="矩形 18"/>
            <p:cNvSpPr/>
            <p:nvPr/>
          </p:nvSpPr>
          <p:spPr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7320" y="2940251"/>
              <a:ext cx="2018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RepMLP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推理与实验</a:t>
              </a:r>
            </a:p>
          </p:txBody>
        </p:sp>
      </p:grpSp>
      <p:sp>
        <p:nvSpPr>
          <p:cNvPr id="31" name="五边形 30"/>
          <p:cNvSpPr/>
          <p:nvPr/>
        </p:nvSpPr>
        <p:spPr>
          <a:xfrm>
            <a:off x="0" y="193204"/>
            <a:ext cx="373643" cy="432048"/>
          </a:xfrm>
          <a:prstGeom prst="homePlate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989" y="2091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4872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6" grpId="0" animBg="1"/>
      <p:bldP spid="17" grpId="0"/>
      <p:bldP spid="31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A1DC5A-8856-46F0-A0B2-AA4C112FA4CD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7200" y="915566"/>
                <a:ext cx="5338936" cy="3679057"/>
              </a:xfrm>
            </p:spPr>
            <p:txBody>
              <a:bodyPr/>
              <a:lstStyle/>
              <a:p>
                <a:pPr lvl="1"/>
                <a:r>
                  <a:rPr lang="zh-CN" altLang="en-US" dirty="0"/>
                  <a:t>对每个小的部分，先按照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展开成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维向量（每个部分包括了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个向量，每个向量的大小为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𝑁𝐻𝑊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h𝑤</m:t>
                        </m:r>
                      </m:den>
                    </m:f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进行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次</a:t>
                </a:r>
                <a:r>
                  <a:rPr lang="en-US" altLang="zh-CN" dirty="0"/>
                  <a:t>FC</a:t>
                </a:r>
                <a:r>
                  <a:rPr lang="zh-CN" altLang="en-US" dirty="0"/>
                  <a:t>（采用分组的方式进行，将绿色部分划分成</a:t>
                </a:r>
                <a:r>
                  <a:rPr lang="en-US" altLang="zh-CN" dirty="0"/>
                  <a:t>g</a:t>
                </a:r>
                <a:r>
                  <a:rPr lang="zh-CN" altLang="en-US" dirty="0"/>
                  <a:t>类分别与广播的卷积运算，再拼接）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最后</a:t>
                </a:r>
                <a:r>
                  <a:rPr lang="en-US" altLang="zh-CN" dirty="0"/>
                  <a:t>reshape</a:t>
                </a:r>
                <a:r>
                  <a:rPr lang="zh-CN" altLang="en-US" dirty="0"/>
                  <a:t>，回到</a:t>
                </a:r>
                <a:r>
                  <a:rPr lang="en-US" altLang="zh-CN" dirty="0"/>
                  <a:t>O</a:t>
                </a:r>
                <a:r>
                  <a:rPr lang="zh-CN" altLang="en-US" dirty="0"/>
                  <a:t>*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*</a:t>
                </a:r>
                <a:r>
                  <a:rPr lang="en-US" altLang="zh-CN" dirty="0"/>
                  <a:t>w</a:t>
                </a:r>
                <a:r>
                  <a:rPr lang="zh-CN" altLang="en-US" dirty="0"/>
                  <a:t>维度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A1DC5A-8856-46F0-A0B2-AA4C112FA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7200" y="915566"/>
                <a:ext cx="5338936" cy="36790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55E2E67-607E-4868-986D-54631862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Partition Perception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DD918-77E1-412E-A01D-EA57C664F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81" y="0"/>
            <a:ext cx="25949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94CD8-578B-4E70-967F-9A4FFC7B95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最早出现于</a:t>
            </a:r>
            <a:r>
              <a:rPr lang="en-US" altLang="zh-CN" dirty="0" err="1"/>
              <a:t>AlexNet</a:t>
            </a:r>
            <a:r>
              <a:rPr lang="zh-CN" altLang="en-US" dirty="0"/>
              <a:t>，用于分组训练。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84A77-8E52-4734-B90D-615F0868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gCONV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2255D-8E16-49C7-B4EB-80F9993F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9622"/>
            <a:ext cx="6948264" cy="3572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8CB78-4657-4DD5-8D94-40E588FB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8" y="46035"/>
            <a:ext cx="2377646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9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35F4B-EAB5-46F4-8D5B-311ABE220CA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zh-CN" altLang="en-US" dirty="0"/>
              <a:t>将局部模型（假设</a:t>
            </a:r>
            <a:r>
              <a:rPr lang="en-US" altLang="zh-CN" dirty="0"/>
              <a:t>h&gt;7</a:t>
            </a:r>
            <a:r>
              <a:rPr lang="zh-CN" altLang="en-US" dirty="0"/>
              <a:t>）分别放入</a:t>
            </a:r>
            <a:r>
              <a:rPr lang="en-US" altLang="zh-CN" dirty="0"/>
              <a:t>1</a:t>
            </a:r>
            <a:r>
              <a:rPr lang="zh-CN" altLang="en-US" dirty="0"/>
              <a:t>*</a:t>
            </a:r>
            <a:r>
              <a:rPr lang="en-US" altLang="zh-CN" dirty="0"/>
              <a:t>1,3</a:t>
            </a:r>
            <a:r>
              <a:rPr lang="zh-CN" altLang="en-US" dirty="0"/>
              <a:t>*</a:t>
            </a:r>
            <a:r>
              <a:rPr lang="en-US" altLang="zh-CN" dirty="0"/>
              <a:t>3,5</a:t>
            </a:r>
            <a:r>
              <a:rPr lang="zh-CN" altLang="en-US" dirty="0"/>
              <a:t>*</a:t>
            </a:r>
            <a:r>
              <a:rPr lang="en-US" altLang="zh-CN" dirty="0"/>
              <a:t>5,7</a:t>
            </a:r>
            <a:r>
              <a:rPr lang="zh-CN" altLang="en-US" dirty="0"/>
              <a:t>*</a:t>
            </a:r>
            <a:r>
              <a:rPr lang="en-US" altLang="zh-CN" dirty="0"/>
              <a:t>7</a:t>
            </a:r>
            <a:r>
              <a:rPr lang="zh-CN" altLang="en-US" dirty="0"/>
              <a:t>的卷积中进行学习</a:t>
            </a:r>
            <a:endParaRPr lang="en-US" altLang="zh-CN" dirty="0"/>
          </a:p>
          <a:p>
            <a:pPr lvl="2"/>
            <a:r>
              <a:rPr lang="zh-CN" altLang="en-US" dirty="0"/>
              <a:t>用奇数卷积是由于</a:t>
            </a:r>
            <a:r>
              <a:rPr lang="en-US" altLang="zh-CN" dirty="0" err="1"/>
              <a:t>ConvNet</a:t>
            </a:r>
            <a:r>
              <a:rPr lang="zh-CN" altLang="en-US" dirty="0"/>
              <a:t>的经验</a:t>
            </a:r>
            <a:endParaRPr lang="en-US" altLang="zh-CN" dirty="0"/>
          </a:p>
          <a:p>
            <a:pPr lvl="2"/>
            <a:r>
              <a:rPr lang="zh-CN" altLang="en-US" dirty="0"/>
              <a:t>大于</a:t>
            </a:r>
            <a:r>
              <a:rPr lang="en-US" altLang="zh-CN" dirty="0"/>
              <a:t>h</a:t>
            </a:r>
            <a:r>
              <a:rPr lang="zh-CN" altLang="en-US" dirty="0"/>
              <a:t>（即比分辨率还高的卷积）没有意义</a:t>
            </a:r>
            <a:endParaRPr lang="en-US" altLang="zh-CN" dirty="0"/>
          </a:p>
          <a:p>
            <a:pPr lvl="2"/>
            <a:r>
              <a:rPr lang="zh-CN" altLang="en-US" dirty="0"/>
              <a:t>可以不是正方形卷积，仅为了记号方便</a:t>
            </a:r>
            <a:endParaRPr lang="en-US" altLang="zh-CN" dirty="0"/>
          </a:p>
          <a:p>
            <a:pPr lvl="2"/>
            <a:r>
              <a:rPr lang="en-US" altLang="zh-CN" dirty="0"/>
              <a:t>g</a:t>
            </a:r>
            <a:r>
              <a:rPr lang="zh-CN" altLang="en-US" dirty="0"/>
              <a:t>和</a:t>
            </a:r>
            <a:r>
              <a:rPr lang="en-US" altLang="zh-CN" dirty="0"/>
              <a:t>partition perception</a:t>
            </a:r>
            <a:r>
              <a:rPr lang="zh-CN" altLang="en-US" dirty="0"/>
              <a:t>一致</a:t>
            </a:r>
            <a:endParaRPr lang="en-US" altLang="zh-CN" dirty="0"/>
          </a:p>
          <a:p>
            <a:pPr lvl="1"/>
            <a:r>
              <a:rPr lang="zh-CN" altLang="en-US" dirty="0"/>
              <a:t>将</a:t>
            </a:r>
            <a:r>
              <a:rPr lang="en-US" altLang="zh-CN" dirty="0"/>
              <a:t>partition perception</a:t>
            </a:r>
            <a:r>
              <a:rPr lang="zh-CN" altLang="en-US" dirty="0"/>
              <a:t>和</a:t>
            </a:r>
            <a:r>
              <a:rPr lang="en-US" altLang="zh-CN" dirty="0"/>
              <a:t>local perception</a:t>
            </a:r>
            <a:r>
              <a:rPr lang="zh-CN" altLang="en-US" dirty="0"/>
              <a:t>相加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926AB4-DBFD-4AD6-9B8C-15A0A5E9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Local Perception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533CC-896A-4647-BFD6-0195756E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46" y="2102046"/>
            <a:ext cx="3697454" cy="30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08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B4C85-D4BE-4514-8757-CF6560F7640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04733-3722-4C6F-A477-86B67114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RepMLP</a:t>
            </a:r>
            <a:r>
              <a:rPr lang="zh-CN" altLang="en-US" dirty="0"/>
              <a:t>推理与实验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F451-4B21-4E0D-881E-F6DE1CEDD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第三部分</a:t>
            </a:r>
          </a:p>
        </p:txBody>
      </p:sp>
    </p:spTree>
    <p:extLst>
      <p:ext uri="{BB962C8B-B14F-4D97-AF65-F5344CB8AC3E}">
        <p14:creationId xmlns:p14="http://schemas.microsoft.com/office/powerpoint/2010/main" val="2192522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76A25B-4156-4FEC-B4A3-281A08406AE2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如何将</a:t>
                </a:r>
                <a:r>
                  <a:rPr lang="en-US" altLang="zh-CN" dirty="0"/>
                  <a:t>Conv</a:t>
                </a:r>
                <a:r>
                  <a:rPr lang="zh-CN" altLang="en-US" dirty="0"/>
                  <a:t>层加到</a:t>
                </a:r>
                <a:r>
                  <a:rPr lang="en-US" altLang="zh-CN" dirty="0"/>
                  <a:t>FC</a:t>
                </a:r>
                <a:r>
                  <a:rPr lang="zh-CN" altLang="en-US" dirty="0"/>
                  <a:t>中进行运算？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寻找一个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zh-CN" altLang="en-US" dirty="0"/>
                  <a:t>，使得：（其中，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𝑂h𝑤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𝐶h𝑤</m:t>
                        </m:r>
                      </m:e>
                    </m:d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已知：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因此，我们需要找到一个能表示</a:t>
                </a:r>
                <a:r>
                  <a:rPr lang="en-US" altLang="zh-CN" dirty="0"/>
                  <a:t>CONV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FC</a:t>
                </a:r>
                <a:r>
                  <a:rPr lang="zh-CN" altLang="en-US" dirty="0"/>
                  <a:t>，即：</a:t>
                </a:r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76A25B-4156-4FEC-B4A3-281A08406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5F9EB9-E020-4B3F-AA24-F38E2195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将</a:t>
            </a:r>
            <a:r>
              <a:rPr lang="en-US" altLang="zh-CN" dirty="0"/>
              <a:t>Conv</a:t>
            </a:r>
            <a:r>
              <a:rPr lang="zh-CN" altLang="en-US" dirty="0"/>
              <a:t>加到</a:t>
            </a:r>
            <a:r>
              <a:rPr lang="en-US" altLang="zh-CN" dirty="0"/>
              <a:t>FC</a:t>
            </a:r>
            <a:r>
              <a:rPr lang="zh-CN" altLang="en-US" dirty="0"/>
              <a:t>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01B284-2273-4FD3-8ADE-F2023A4D5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116" y="1707654"/>
            <a:ext cx="3572374" cy="638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A1C100-E613-4A96-94E3-72DA9C1A3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221" y="2931790"/>
            <a:ext cx="3496163" cy="628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27C7A-1793-4B37-9EA0-E07C64F56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908" y="4093153"/>
            <a:ext cx="3486637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8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76A25B-4156-4FEC-B4A3-281A08406AE2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7200" y="987574"/>
                <a:ext cx="4906888" cy="3672408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将</a:t>
                </a:r>
                <a:r>
                  <a:rPr lang="en-US" altLang="zh-CN" dirty="0"/>
                  <a:t>MMUL</a:t>
                </a:r>
                <a:r>
                  <a:rPr lang="zh-CN" altLang="en-US" dirty="0"/>
                  <a:t>展开（此处</a:t>
                </a:r>
                <a:r>
                  <a:rPr lang="en-US" altLang="zh-CN" dirty="0"/>
                  <a:t>V=M</a:t>
                </a:r>
                <a:r>
                  <a:rPr lang="zh-CN" altLang="en-US" dirty="0"/>
                  <a:t>）：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又根据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/>
                  <a:t>可以得到：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据此，结合上述公式可以得到：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76A25B-4156-4FEC-B4A3-281A08406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7200" y="987574"/>
                <a:ext cx="4906888" cy="367240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5F9EB9-E020-4B3F-AA24-F38E2195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将</a:t>
            </a:r>
            <a:r>
              <a:rPr lang="en-US" altLang="zh-CN" dirty="0"/>
              <a:t>Conv</a:t>
            </a:r>
            <a:r>
              <a:rPr lang="zh-CN" altLang="en-US" dirty="0"/>
              <a:t>加到</a:t>
            </a:r>
            <a:r>
              <a:rPr lang="en-US" altLang="zh-CN" dirty="0"/>
              <a:t>FC</a:t>
            </a:r>
            <a:r>
              <a:rPr lang="zh-CN" altLang="en-US" dirty="0"/>
              <a:t>中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BE1A5-8360-40B6-B23B-D630EA2DB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106334"/>
            <a:ext cx="3753374" cy="409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27C7A-1793-4B37-9EA0-E07C64F56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363" y="915566"/>
            <a:ext cx="3486637" cy="333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1EBE8-6DB9-4225-9ECC-BCFDA0DE0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363" y="1635646"/>
            <a:ext cx="1886213" cy="333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60AE4-19B4-45A7-94E7-0E97B7D486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24"/>
          <a:stretch/>
        </p:blipFill>
        <p:spPr>
          <a:xfrm>
            <a:off x="2915816" y="1650274"/>
            <a:ext cx="1729421" cy="342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B9C892-2617-4FFB-83B1-44F229564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595" y="2597309"/>
            <a:ext cx="352474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1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7BF82-8CC8-4B49-9E3E-1995BA639E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已知：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易得：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37ED92-F265-49A8-B71A-89C850F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将</a:t>
            </a:r>
            <a:r>
              <a:rPr lang="en-US" altLang="zh-CN" dirty="0"/>
              <a:t>BN</a:t>
            </a:r>
            <a:r>
              <a:rPr lang="zh-CN" altLang="en-US" dirty="0"/>
              <a:t>加到</a:t>
            </a:r>
            <a:r>
              <a:rPr lang="en-US" altLang="zh-CN" dirty="0"/>
              <a:t>FC</a:t>
            </a:r>
            <a:r>
              <a:rPr lang="zh-CN" altLang="en-US" dirty="0"/>
              <a:t>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E4BC2-9198-4839-95DC-CBD4B718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32" y="1492956"/>
            <a:ext cx="3200847" cy="504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ABFC5-075E-4E82-9D7E-45213EFAE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81" y="2850209"/>
            <a:ext cx="3315163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17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357537-20C9-451D-AA19-A1E8F17F277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将</a:t>
            </a:r>
            <a:r>
              <a:rPr lang="en-US" altLang="zh-CN" dirty="0"/>
              <a:t>Train</a:t>
            </a:r>
            <a:r>
              <a:rPr lang="zh-CN" altLang="en-US" dirty="0"/>
              <a:t>的</a:t>
            </a:r>
            <a:r>
              <a:rPr lang="en-US" altLang="zh-CN" dirty="0"/>
              <a:t>Conv</a:t>
            </a:r>
            <a:r>
              <a:rPr lang="zh-CN" altLang="en-US" dirty="0"/>
              <a:t>放入</a:t>
            </a:r>
            <a:r>
              <a:rPr lang="en-US" altLang="zh-CN" dirty="0"/>
              <a:t>FC</a:t>
            </a:r>
            <a:r>
              <a:rPr lang="zh-CN" altLang="en-US" dirty="0"/>
              <a:t>中</a:t>
            </a:r>
            <a:endParaRPr lang="en-US" altLang="zh-CN" dirty="0"/>
          </a:p>
          <a:p>
            <a:pPr lvl="1"/>
            <a:r>
              <a:rPr lang="zh-CN" altLang="en-US" dirty="0"/>
              <a:t>偏移量</a:t>
            </a:r>
            <a:r>
              <a:rPr lang="en-US" altLang="zh-CN" dirty="0"/>
              <a:t>b</a:t>
            </a:r>
            <a:r>
              <a:rPr lang="zh-CN" altLang="en-US" dirty="0"/>
              <a:t>可以加到每一层中（共</a:t>
            </a:r>
            <a:r>
              <a:rPr lang="en-US" altLang="zh-CN" dirty="0" err="1"/>
              <a:t>hw</a:t>
            </a:r>
            <a:r>
              <a:rPr lang="zh-CN" altLang="en-US" dirty="0"/>
              <a:t>次重复）</a:t>
            </a:r>
            <a:endParaRPr lang="en-US" altLang="zh-CN" dirty="0"/>
          </a:p>
          <a:p>
            <a:r>
              <a:rPr lang="zh-CN" altLang="en-US" dirty="0"/>
              <a:t>将</a:t>
            </a:r>
            <a:r>
              <a:rPr lang="en-US" altLang="zh-CN" dirty="0"/>
              <a:t>Train</a:t>
            </a:r>
            <a:r>
              <a:rPr lang="zh-CN" altLang="en-US" dirty="0"/>
              <a:t>的</a:t>
            </a:r>
            <a:r>
              <a:rPr lang="en-US" altLang="zh-CN" dirty="0"/>
              <a:t>BN</a:t>
            </a:r>
            <a:r>
              <a:rPr lang="zh-CN" altLang="en-US" dirty="0"/>
              <a:t>放入</a:t>
            </a:r>
            <a:r>
              <a:rPr lang="en-US" altLang="zh-CN" dirty="0"/>
              <a:t>FC</a:t>
            </a:r>
            <a:r>
              <a:rPr lang="zh-CN" altLang="en-US" dirty="0"/>
              <a:t>中</a:t>
            </a:r>
            <a:endParaRPr lang="en-US" altLang="zh-CN" dirty="0"/>
          </a:p>
          <a:p>
            <a:r>
              <a:rPr lang="zh-CN" altLang="en-US" dirty="0"/>
              <a:t>由此，得到一个简化的</a:t>
            </a:r>
            <a:r>
              <a:rPr lang="en-US" altLang="zh-CN" dirty="0"/>
              <a:t>Inference</a:t>
            </a:r>
            <a:r>
              <a:rPr lang="zh-CN" altLang="en-US" dirty="0"/>
              <a:t>网络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7B3639-707C-4D81-AE5A-936333CC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简化</a:t>
            </a:r>
            <a:r>
              <a:rPr lang="en-US" altLang="zh-CN" dirty="0"/>
              <a:t>Inference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71AE2-BADA-414B-8CA7-66455005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15" y="0"/>
            <a:ext cx="32566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32D01-5F22-49BA-954B-BC064966DE5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模型解释</a:t>
            </a:r>
            <a:endParaRPr lang="en-US" altLang="zh-CN" dirty="0"/>
          </a:p>
          <a:p>
            <a:pPr lvl="1"/>
            <a:r>
              <a:rPr lang="en-US" altLang="zh-CN" dirty="0"/>
              <a:t>g=2</a:t>
            </a:r>
            <a:r>
              <a:rPr lang="zh-CN" altLang="en-US" dirty="0"/>
              <a:t>，</a:t>
            </a:r>
            <a:r>
              <a:rPr lang="en-US" altLang="zh-CN" dirty="0"/>
              <a:t>h=w=8</a:t>
            </a:r>
          </a:p>
          <a:p>
            <a:pPr lvl="1"/>
            <a:r>
              <a:rPr lang="zh-CN" altLang="en-US" dirty="0"/>
              <a:t>每个</a:t>
            </a:r>
            <a:r>
              <a:rPr lang="en-US" altLang="zh-CN" dirty="0" err="1"/>
              <a:t>RepMLP</a:t>
            </a:r>
            <a:r>
              <a:rPr lang="zh-CN" altLang="en-US" dirty="0"/>
              <a:t>和</a:t>
            </a:r>
            <a:r>
              <a:rPr lang="en-US" altLang="zh-CN" dirty="0"/>
              <a:t>conv-BN</a:t>
            </a:r>
            <a:r>
              <a:rPr lang="zh-CN" altLang="en-US" dirty="0"/>
              <a:t>后都是用</a:t>
            </a:r>
            <a:r>
              <a:rPr lang="en-US" altLang="zh-CN" dirty="0" err="1"/>
              <a:t>ReLU</a:t>
            </a:r>
            <a:r>
              <a:rPr lang="zh-CN" altLang="en-US" dirty="0"/>
              <a:t>激活</a:t>
            </a:r>
            <a:endParaRPr lang="en-US" altLang="zh-CN" dirty="0"/>
          </a:p>
          <a:p>
            <a:pPr lvl="1"/>
            <a:r>
              <a:rPr lang="zh-CN" altLang="en-US" dirty="0"/>
              <a:t>每个</a:t>
            </a:r>
            <a:r>
              <a:rPr lang="en-US" altLang="zh-CN" dirty="0"/>
              <a:t>conv</a:t>
            </a:r>
            <a:r>
              <a:rPr lang="zh-CN" altLang="en-US" dirty="0"/>
              <a:t>后都有</a:t>
            </a:r>
            <a:r>
              <a:rPr lang="en-US" altLang="zh-CN" dirty="0"/>
              <a:t>BN</a:t>
            </a:r>
            <a:r>
              <a:rPr lang="zh-CN" altLang="en-US" dirty="0"/>
              <a:t>运算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A07FB-D18E-47C5-B03F-C8AC0B80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Cifar-10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9C6F5-026B-4238-8EC6-1EBDB50A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8" y="2283718"/>
            <a:ext cx="5514060" cy="26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7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76529-387C-41A5-9007-DABC97CAA52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endParaRPr lang="en-US" altLang="zh-CN" dirty="0"/>
          </a:p>
          <a:p>
            <a:pPr lvl="1"/>
            <a:r>
              <a:rPr lang="en-US" altLang="zh-CN" dirty="0"/>
              <a:t>FLOPs</a:t>
            </a:r>
            <a:r>
              <a:rPr lang="zh-CN" altLang="en-US" dirty="0"/>
              <a:t>（运算次数）变少，参数量变大，准确率变低（模型比</a:t>
            </a:r>
            <a:r>
              <a:rPr lang="en-US" altLang="zh-CN" dirty="0"/>
              <a:t>Wide </a:t>
            </a:r>
            <a:r>
              <a:rPr lang="en-US" altLang="zh-CN" dirty="0" err="1"/>
              <a:t>ConvNet</a:t>
            </a:r>
            <a:r>
              <a:rPr lang="zh-CN" altLang="en-US" dirty="0"/>
              <a:t>差）</a:t>
            </a:r>
            <a:endParaRPr lang="en-US" altLang="zh-CN" dirty="0"/>
          </a:p>
          <a:p>
            <a:r>
              <a:rPr lang="zh-CN" altLang="en-US" dirty="0"/>
              <a:t>消融实验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：</a:t>
            </a:r>
            <a:r>
              <a:rPr lang="en-US" altLang="zh-CN" dirty="0"/>
              <a:t>inference</a:t>
            </a:r>
            <a:r>
              <a:rPr lang="zh-CN" altLang="en-US" dirty="0"/>
              <a:t>没有消除</a:t>
            </a:r>
            <a:r>
              <a:rPr lang="en-US" altLang="zh-CN" dirty="0"/>
              <a:t>BN</a:t>
            </a:r>
            <a:r>
              <a:rPr lang="zh-CN" altLang="en-US" dirty="0"/>
              <a:t>和</a:t>
            </a:r>
            <a:r>
              <a:rPr lang="en-US" altLang="zh-CN" dirty="0"/>
              <a:t>Conv</a:t>
            </a:r>
          </a:p>
          <a:p>
            <a:pPr lvl="1"/>
            <a:r>
              <a:rPr lang="en-US" altLang="zh-CN" dirty="0"/>
              <a:t>B</a:t>
            </a:r>
            <a:r>
              <a:rPr lang="zh-CN" altLang="en-US" dirty="0"/>
              <a:t>：去除</a:t>
            </a:r>
            <a:r>
              <a:rPr lang="en-US" altLang="zh-CN" dirty="0"/>
              <a:t>Local</a:t>
            </a:r>
          </a:p>
          <a:p>
            <a:pPr lvl="1"/>
            <a:r>
              <a:rPr lang="en-US" altLang="zh-CN" dirty="0"/>
              <a:t>C</a:t>
            </a:r>
            <a:r>
              <a:rPr lang="zh-CN" altLang="en-US" dirty="0"/>
              <a:t>：去除</a:t>
            </a:r>
            <a:r>
              <a:rPr lang="en-US" altLang="zh-CN" dirty="0"/>
              <a:t>Global</a:t>
            </a:r>
          </a:p>
          <a:p>
            <a:pPr lvl="1"/>
            <a:r>
              <a:rPr lang="en-US" altLang="zh-CN" dirty="0"/>
              <a:t>D</a:t>
            </a:r>
            <a:r>
              <a:rPr lang="zh-CN" altLang="en-US" dirty="0"/>
              <a:t>：用</a:t>
            </a:r>
            <a:r>
              <a:rPr lang="en-US" altLang="zh-CN" dirty="0"/>
              <a:t>9</a:t>
            </a:r>
            <a:r>
              <a:rPr lang="zh-CN" altLang="en-US" dirty="0"/>
              <a:t>*</a:t>
            </a:r>
            <a:r>
              <a:rPr lang="en-US" altLang="zh-CN" dirty="0"/>
              <a:t>9</a:t>
            </a:r>
            <a:r>
              <a:rPr lang="zh-CN" altLang="en-US" dirty="0"/>
              <a:t>的</a:t>
            </a:r>
            <a:r>
              <a:rPr lang="en-US" altLang="zh-CN" dirty="0"/>
              <a:t>Conv</a:t>
            </a:r>
            <a:r>
              <a:rPr lang="zh-CN" altLang="en-US" dirty="0"/>
              <a:t>代替</a:t>
            </a:r>
            <a:r>
              <a:rPr lang="en-US" altLang="zh-CN" dirty="0"/>
              <a:t>FC3</a:t>
            </a:r>
          </a:p>
          <a:p>
            <a:pPr lvl="2"/>
            <a:r>
              <a:rPr lang="zh-CN" altLang="en-US" dirty="0"/>
              <a:t>可视域更大，但效果更差</a:t>
            </a:r>
            <a:endParaRPr lang="en-US" altLang="zh-CN" dirty="0"/>
          </a:p>
          <a:p>
            <a:pPr lvl="2"/>
            <a:r>
              <a:rPr lang="zh-CN" altLang="en-US" dirty="0"/>
              <a:t>证明</a:t>
            </a:r>
            <a:r>
              <a:rPr lang="en-US" altLang="zh-CN" dirty="0"/>
              <a:t>FC</a:t>
            </a:r>
            <a:r>
              <a:rPr lang="zh-CN" altLang="en-US" dirty="0"/>
              <a:t>有效性</a:t>
            </a:r>
            <a:endParaRPr lang="en-US" altLang="zh-CN" dirty="0"/>
          </a:p>
          <a:p>
            <a:pPr lvl="1"/>
            <a:r>
              <a:rPr lang="en-US" altLang="zh-CN" dirty="0"/>
              <a:t>E</a:t>
            </a:r>
            <a:r>
              <a:rPr lang="zh-CN" altLang="en-US" dirty="0"/>
              <a:t>：用</a:t>
            </a:r>
            <a:r>
              <a:rPr lang="en-US" altLang="zh-CN" dirty="0"/>
              <a:t>9</a:t>
            </a:r>
            <a:r>
              <a:rPr lang="zh-CN" altLang="en-US" dirty="0"/>
              <a:t>*</a:t>
            </a:r>
            <a:r>
              <a:rPr lang="en-US" altLang="zh-CN" dirty="0"/>
              <a:t>9</a:t>
            </a:r>
            <a:r>
              <a:rPr lang="zh-CN" altLang="en-US" dirty="0"/>
              <a:t>的</a:t>
            </a:r>
            <a:r>
              <a:rPr lang="en-US" altLang="zh-CN" dirty="0"/>
              <a:t>Conv</a:t>
            </a:r>
            <a:r>
              <a:rPr lang="zh-CN" altLang="en-US" dirty="0"/>
              <a:t>代替整个</a:t>
            </a:r>
            <a:r>
              <a:rPr lang="en-US" altLang="zh-CN" dirty="0" err="1"/>
              <a:t>RepMLP</a:t>
            </a:r>
            <a:endParaRPr lang="en-US" altLang="zh-CN" dirty="0"/>
          </a:p>
          <a:p>
            <a:pPr lvl="2"/>
            <a:r>
              <a:rPr lang="zh-CN" altLang="en-US" dirty="0"/>
              <a:t>没有</a:t>
            </a:r>
            <a:r>
              <a:rPr lang="en-US" altLang="zh-CN" dirty="0"/>
              <a:t>Global</a:t>
            </a:r>
            <a:r>
              <a:rPr lang="zh-CN" altLang="en-US" dirty="0"/>
              <a:t>所以效果差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88B62-79C4-4FA1-987C-DF5D225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Cifar-10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4F5E8-D833-4028-A543-FFCC5A10E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139702"/>
            <a:ext cx="4372585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A05CE0-1B49-4A29-90E3-C8F56CA87A7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1A04-FAC8-4F70-A549-880B56C5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External Attention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648CE-4751-450A-A556-35FEC5C9E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第一部分</a:t>
            </a:r>
          </a:p>
        </p:txBody>
      </p:sp>
    </p:spTree>
    <p:extLst>
      <p:ext uri="{BB962C8B-B14F-4D97-AF65-F5344CB8AC3E}">
        <p14:creationId xmlns:p14="http://schemas.microsoft.com/office/powerpoint/2010/main" val="1499825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7E22D2-98CD-4A6C-9E05-41C63BE3789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数据集：</a:t>
            </a:r>
            <a:r>
              <a:rPr lang="en-US" altLang="zh-CN" dirty="0"/>
              <a:t>ResNet-50</a:t>
            </a:r>
          </a:p>
          <a:p>
            <a:r>
              <a:rPr lang="zh-CN" altLang="en-US" dirty="0"/>
              <a:t>将</a:t>
            </a:r>
            <a:r>
              <a:rPr lang="en-US" altLang="zh-CN" dirty="0"/>
              <a:t>conv2</a:t>
            </a:r>
            <a:r>
              <a:rPr lang="zh-CN" altLang="en-US" dirty="0"/>
              <a:t>，</a:t>
            </a:r>
            <a:r>
              <a:rPr lang="en-US" altLang="zh-CN" dirty="0"/>
              <a:t>conv3</a:t>
            </a:r>
            <a:r>
              <a:rPr lang="zh-CN" altLang="en-US" dirty="0"/>
              <a:t>，</a:t>
            </a:r>
            <a:r>
              <a:rPr lang="en-US" altLang="zh-CN" dirty="0"/>
              <a:t>conv4</a:t>
            </a:r>
            <a:r>
              <a:rPr lang="zh-CN" altLang="en-US" dirty="0"/>
              <a:t>，</a:t>
            </a:r>
            <a:r>
              <a:rPr lang="en-US" altLang="zh-CN" dirty="0"/>
              <a:t>conv5</a:t>
            </a:r>
            <a:r>
              <a:rPr lang="zh-CN" altLang="en-US" dirty="0"/>
              <a:t>依次替换成</a:t>
            </a:r>
            <a:r>
              <a:rPr lang="en-US" altLang="zh-CN" dirty="0" err="1"/>
              <a:t>RepMLP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96EA5-E4DD-4EC5-A3A9-76978D9D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2</a:t>
            </a:r>
            <a:r>
              <a:rPr lang="zh-CN" altLang="en-US" dirty="0"/>
              <a:t>：图像分类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3E5F58-3FF2-4EFC-9182-A2B7FF00F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"/>
          <a:stretch/>
        </p:blipFill>
        <p:spPr>
          <a:xfrm>
            <a:off x="755576" y="1707654"/>
            <a:ext cx="4669941" cy="17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3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67217E-BAD4-44FD-9455-9E60DAB7C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068" y="3159753"/>
            <a:ext cx="4353533" cy="195289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1C3154-F124-4400-95A8-A4DCA244BA4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zh-CN" dirty="0"/>
              <a:t>MS1M-V2</a:t>
            </a:r>
            <a:r>
              <a:rPr lang="zh-CN" altLang="en-US" dirty="0"/>
              <a:t>数据集：</a:t>
            </a:r>
            <a:r>
              <a:rPr lang="en-US" altLang="zh-CN" dirty="0"/>
              <a:t>5.8M</a:t>
            </a:r>
            <a:r>
              <a:rPr lang="zh-CN" altLang="en-US" dirty="0"/>
              <a:t>个图像，</a:t>
            </a:r>
            <a:r>
              <a:rPr lang="en-US" altLang="zh-CN" dirty="0"/>
              <a:t>85k</a:t>
            </a:r>
            <a:r>
              <a:rPr lang="zh-CN" altLang="en-US" dirty="0"/>
              <a:t>人物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9FCE50-50D4-47A2-BBE7-E27AB5A1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3</a:t>
            </a:r>
            <a:r>
              <a:rPr lang="zh-CN" altLang="en-US" dirty="0"/>
              <a:t>：人脸识别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4FE18-5057-41EE-8EA8-ED5DE775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539220"/>
            <a:ext cx="6811326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6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861AF-5CBE-4729-BFDD-4773981071D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zh-CN" dirty="0"/>
              <a:t>Cityscapes</a:t>
            </a:r>
            <a:r>
              <a:rPr lang="zh-CN" altLang="en-US" dirty="0"/>
              <a:t>数据集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4499F-2FB6-4545-AA8C-6233206C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4</a:t>
            </a:r>
            <a:r>
              <a:rPr lang="zh-CN" altLang="en-US" dirty="0"/>
              <a:t>：语义分割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632C7E-5841-4D42-BD4A-2CCD014F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643"/>
            <a:ext cx="4277322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92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66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39BCDD-1DF4-4938-B4D9-A3AF0C4E99A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DC3ABD-E01C-49DC-9445-570EE3F8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网络的再简化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D54D0-3B29-43F3-A7A2-28E26CC2F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第四部分</a:t>
            </a:r>
          </a:p>
        </p:txBody>
      </p:sp>
    </p:spTree>
    <p:extLst>
      <p:ext uri="{BB962C8B-B14F-4D97-AF65-F5344CB8AC3E}">
        <p14:creationId xmlns:p14="http://schemas.microsoft.com/office/powerpoint/2010/main" val="569731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A77A8-0FDE-4A67-8C36-E048548A6A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20528" y="2989629"/>
            <a:ext cx="1583703" cy="1702597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altLang="zh-CN" b="0" i="0" dirty="0">
                <a:solidFill>
                  <a:srgbClr val="0F1419"/>
                </a:solidFill>
                <a:effectLst/>
                <a:latin typeface="-apple-system"/>
              </a:rPr>
              <a:t>We try a conv and attention free vision architecture: MLP-Mixer.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45DB-5C79-4F45-8845-44FD2600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56" y="4692226"/>
            <a:ext cx="1813519" cy="45127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MLP-mixer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203D9-2098-4334-BCCB-BB907C166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63" y="0"/>
            <a:ext cx="7354537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59778E-03E2-4D5E-AB5A-DB4360E39FBB}"/>
              </a:ext>
            </a:extLst>
          </p:cNvPr>
          <p:cNvSpPr txBox="1"/>
          <p:nvPr/>
        </p:nvSpPr>
        <p:spPr>
          <a:xfrm>
            <a:off x="6372200" y="350785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16</a:t>
            </a:r>
            <a:r>
              <a:rPr lang="zh-CN" altLang="en-US" sz="1100" dirty="0">
                <a:solidFill>
                  <a:srgbClr val="FF0000"/>
                </a:solidFill>
              </a:rPr>
              <a:t>*</a:t>
            </a:r>
            <a:r>
              <a:rPr lang="en-US" altLang="zh-CN" sz="1100" dirty="0">
                <a:solidFill>
                  <a:srgbClr val="FF0000"/>
                </a:solidFill>
              </a:rPr>
              <a:t>16 conv?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A159A-6D72-4706-91FA-53A97987DDD3}"/>
              </a:ext>
            </a:extLst>
          </p:cNvPr>
          <p:cNvSpPr txBox="1"/>
          <p:nvPr/>
        </p:nvSpPr>
        <p:spPr>
          <a:xfrm>
            <a:off x="4427984" y="48351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1</a:t>
            </a:r>
            <a:r>
              <a:rPr lang="zh-CN" altLang="en-US" sz="1100" dirty="0">
                <a:solidFill>
                  <a:srgbClr val="FF0000"/>
                </a:solidFill>
              </a:rPr>
              <a:t>*</a:t>
            </a:r>
            <a:r>
              <a:rPr lang="en-US" altLang="zh-CN" sz="1100" dirty="0">
                <a:solidFill>
                  <a:srgbClr val="FF0000"/>
                </a:solidFill>
              </a:rPr>
              <a:t>1 conv?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1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0FB5C-00CF-49FB-8DF7-174D64F5341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9CF147-A45A-4D68-B1B0-4C274BC7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讨论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E4371-5CB4-4A61-8971-95EC5364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4" y="1419622"/>
            <a:ext cx="6668431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97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A1EC8E-B4D8-4DAB-9406-AA0D2BC4D9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5567"/>
            <a:ext cx="8229600" cy="1800200"/>
          </a:xfrm>
        </p:spPr>
        <p:txBody>
          <a:bodyPr/>
          <a:lstStyle/>
          <a:p>
            <a:r>
              <a:rPr lang="zh-CN" altLang="en-US" dirty="0"/>
              <a:t>网络结构</a:t>
            </a:r>
            <a:endParaRPr lang="en-US" altLang="zh-CN" dirty="0"/>
          </a:p>
          <a:p>
            <a:pPr lvl="1"/>
            <a:r>
              <a:rPr lang="zh-CN" altLang="en-US" dirty="0"/>
              <a:t>将图像拆分成</a:t>
            </a:r>
            <a:r>
              <a:rPr lang="en-US" altLang="zh-CN" dirty="0"/>
              <a:t>h</a:t>
            </a:r>
            <a:r>
              <a:rPr lang="zh-CN" altLang="en-US" dirty="0"/>
              <a:t>*</a:t>
            </a:r>
            <a:r>
              <a:rPr lang="en-US" altLang="zh-CN" dirty="0"/>
              <a:t>w</a:t>
            </a:r>
            <a:r>
              <a:rPr lang="zh-CN" altLang="en-US" dirty="0"/>
              <a:t>个部分，将每个部分线性映射成一个</a:t>
            </a:r>
            <a:r>
              <a:rPr lang="en-US" altLang="zh-CN" dirty="0"/>
              <a:t>d</a:t>
            </a:r>
            <a:r>
              <a:rPr lang="zh-CN" altLang="en-US" dirty="0"/>
              <a:t>维的嵌入，再放入</a:t>
            </a:r>
            <a:r>
              <a:rPr lang="en-US" altLang="zh-CN" dirty="0"/>
              <a:t>MLP</a:t>
            </a:r>
            <a:r>
              <a:rPr lang="zh-CN" altLang="en-US" dirty="0"/>
              <a:t>中进行输出。</a:t>
            </a:r>
            <a:endParaRPr lang="en-US" altLang="zh-CN" dirty="0"/>
          </a:p>
          <a:p>
            <a:pPr lvl="1"/>
            <a:r>
              <a:rPr lang="zh-CN" altLang="en-US" dirty="0"/>
              <a:t>将</a:t>
            </a:r>
            <a:r>
              <a:rPr lang="en-US" altLang="zh-CN" dirty="0"/>
              <a:t>B</a:t>
            </a:r>
            <a:r>
              <a:rPr lang="zh-CN" altLang="en-US" dirty="0"/>
              <a:t>个输出</a:t>
            </a:r>
            <a:r>
              <a:rPr lang="en-US" altLang="zh-CN" dirty="0"/>
              <a:t>avg</a:t>
            </a:r>
            <a:r>
              <a:rPr lang="zh-CN" altLang="en-US" dirty="0"/>
              <a:t>成</a:t>
            </a:r>
            <a:r>
              <a:rPr lang="en-US" altLang="zh-CN" dirty="0"/>
              <a:t>d</a:t>
            </a:r>
            <a:r>
              <a:rPr lang="zh-CN" altLang="en-US" dirty="0"/>
              <a:t>维向量，并进行线性分类。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EFDE2-B907-42E2-9E60-9C8F5509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ResMLP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3DB19-A292-4D56-8377-7CD2B730C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8067"/>
            <a:ext cx="9144000" cy="2315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6FC9F-2E49-4702-9F47-593D89C12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53561"/>
            <a:ext cx="3096344" cy="649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9B4E1A-F150-4431-AEEA-4D3048054228}"/>
              </a:ext>
            </a:extLst>
          </p:cNvPr>
          <p:cNvSpPr txBox="1"/>
          <p:nvPr/>
        </p:nvSpPr>
        <p:spPr>
          <a:xfrm>
            <a:off x="7956376" y="8032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MLP</a:t>
            </a:r>
            <a:r>
              <a:rPr lang="zh-CN" altLang="en-US" sz="1400" dirty="0"/>
              <a:t>结构</a:t>
            </a:r>
          </a:p>
        </p:txBody>
      </p:sp>
    </p:spTree>
    <p:extLst>
      <p:ext uri="{BB962C8B-B14F-4D97-AF65-F5344CB8AC3E}">
        <p14:creationId xmlns:p14="http://schemas.microsoft.com/office/powerpoint/2010/main" val="2928322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F1042-51C0-4F7C-B6BE-B6ABED41F1A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61B70-3265-4FA8-A6B4-B1FD027B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实验效果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781EB-37FE-42A6-9B7C-D57640AD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62"/>
            <a:ext cx="9144000" cy="43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99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F422BA-532B-4B59-8526-1DAF90671D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5566"/>
            <a:ext cx="4978896" cy="3679057"/>
          </a:xfrm>
        </p:spPr>
        <p:txBody>
          <a:bodyPr/>
          <a:lstStyle/>
          <a:p>
            <a:r>
              <a:rPr lang="zh-CN" altLang="en-US" dirty="0"/>
              <a:t>如何实现</a:t>
            </a:r>
            <a:r>
              <a:rPr lang="en-US" altLang="zh-CN" dirty="0"/>
              <a:t>linear embedding of 16</a:t>
            </a:r>
            <a:r>
              <a:rPr lang="zh-CN" altLang="en-US" dirty="0"/>
              <a:t>*</a:t>
            </a:r>
            <a:r>
              <a:rPr lang="en-US" altLang="zh-CN" dirty="0"/>
              <a:t>16 non-overlapping patches</a:t>
            </a:r>
            <a:r>
              <a:rPr lang="zh-CN" altLang="en-US" dirty="0"/>
              <a:t>？</a:t>
            </a:r>
            <a:endParaRPr lang="en-US" altLang="zh-CN" dirty="0"/>
          </a:p>
          <a:p>
            <a:pPr lvl="1"/>
            <a:r>
              <a:rPr lang="zh-CN" altLang="en-US" dirty="0"/>
              <a:t>代码：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2E9176-E49C-4DC0-B5C0-1DD7F307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讨论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1C9CD-3490-4105-9645-AC5F78F7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3" y="2077466"/>
            <a:ext cx="6839905" cy="3105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4DAE07-0666-4EA2-AC44-21E800A7C51E}"/>
              </a:ext>
            </a:extLst>
          </p:cNvPr>
          <p:cNvSpPr/>
          <p:nvPr/>
        </p:nvSpPr>
        <p:spPr>
          <a:xfrm>
            <a:off x="1150179" y="3630258"/>
            <a:ext cx="5976664" cy="181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837B5-C403-4A86-9702-ED9BF3B9D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866" y="-13789"/>
            <a:ext cx="3236134" cy="26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1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EAE3-6B70-4D2A-BDD7-F1747BBA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RNN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41964-0C87-45C2-AD37-849DF58A4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11910"/>
                <a:ext cx="8147248" cy="10557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b="0" dirty="0"/>
                  <a:t>为当前状态下数据的输入，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en-US" b="0" dirty="0"/>
                  <a:t>表示接收到的上一个节点的输入，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b="0" dirty="0"/>
                  <a:t>为当前节点状态下的输出，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zh-CN" altLang="en-US" b="0" dirty="0"/>
                  <a:t>为传递到下一个节点的输出。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41964-0C87-45C2-AD37-849DF58A4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11910"/>
                <a:ext cx="8147248" cy="10557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7F0F0-31A4-4437-A29F-9904823164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519ED-9F8D-466F-9FBB-F8A26D76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8" y="977987"/>
            <a:ext cx="7925906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77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25FD8-7D89-40F6-8658-3FA12C9B909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起源</a:t>
            </a:r>
            <a:endParaRPr lang="en-US" altLang="zh-CN" dirty="0"/>
          </a:p>
          <a:p>
            <a:pPr lvl="1"/>
            <a:r>
              <a:rPr lang="en-US" altLang="zh-CN" dirty="0"/>
              <a:t>Gabor</a:t>
            </a:r>
            <a:r>
              <a:rPr lang="zh-CN" altLang="en-US" dirty="0"/>
              <a:t>在</a:t>
            </a:r>
            <a:r>
              <a:rPr lang="en-US" altLang="zh-CN" dirty="0"/>
              <a:t>1940</a:t>
            </a:r>
            <a:r>
              <a:rPr lang="zh-CN" altLang="en-US" dirty="0"/>
              <a:t>年对哺乳动物的眼睛进行研究，得到了卷积的概念。</a:t>
            </a:r>
            <a:endParaRPr lang="en-US" altLang="zh-CN" dirty="0"/>
          </a:p>
          <a:p>
            <a:pPr lvl="1"/>
            <a:r>
              <a:rPr lang="zh-CN" altLang="en-US" dirty="0"/>
              <a:t>卷积是信号处理中的一个著名工具。</a:t>
            </a:r>
            <a:endParaRPr lang="en-US" altLang="zh-CN" dirty="0"/>
          </a:p>
          <a:p>
            <a:r>
              <a:rPr lang="zh-CN" altLang="en-US" dirty="0"/>
              <a:t>矩阵的向量乘法是</a:t>
            </a:r>
            <a:r>
              <a:rPr lang="en-US" altLang="zh-CN" dirty="0"/>
              <a:t>1</a:t>
            </a:r>
            <a:r>
              <a:rPr lang="zh-CN" altLang="en-US" dirty="0"/>
              <a:t>*</a:t>
            </a:r>
            <a:r>
              <a:rPr lang="en-US" altLang="zh-CN" dirty="0"/>
              <a:t>1</a:t>
            </a:r>
            <a:r>
              <a:rPr lang="zh-CN" altLang="en-US" dirty="0"/>
              <a:t>的</a:t>
            </a:r>
            <a:r>
              <a:rPr lang="en-US" altLang="zh-CN" dirty="0"/>
              <a:t>conv</a:t>
            </a:r>
            <a:r>
              <a:rPr lang="zh-CN" altLang="en-US" dirty="0"/>
              <a:t>吗？</a:t>
            </a:r>
            <a:endParaRPr lang="en-US" altLang="zh-CN" dirty="0"/>
          </a:p>
          <a:p>
            <a:pPr lvl="1"/>
            <a:r>
              <a:rPr lang="zh-CN" altLang="en-US" dirty="0"/>
              <a:t>如果使用卷积矩阵和原始矩阵的每一行相乘了，那么它就是</a:t>
            </a:r>
            <a:r>
              <a:rPr lang="en-US" altLang="zh-CN" dirty="0"/>
              <a:t>1</a:t>
            </a:r>
            <a:r>
              <a:rPr lang="zh-CN" altLang="en-US" dirty="0"/>
              <a:t>*</a:t>
            </a:r>
            <a:r>
              <a:rPr lang="en-US" altLang="zh-CN" dirty="0"/>
              <a:t>1</a:t>
            </a:r>
            <a:r>
              <a:rPr lang="zh-CN" altLang="en-US" dirty="0"/>
              <a:t>的</a:t>
            </a:r>
            <a:r>
              <a:rPr lang="en-US" altLang="zh-CN" dirty="0"/>
              <a:t>conv</a:t>
            </a:r>
          </a:p>
          <a:p>
            <a:r>
              <a:rPr lang="en-US" altLang="zh-CN" dirty="0"/>
              <a:t>MLP</a:t>
            </a:r>
            <a:r>
              <a:rPr lang="zh-CN" altLang="en-US" dirty="0"/>
              <a:t>是一个</a:t>
            </a:r>
            <a:r>
              <a:rPr lang="en-US" altLang="zh-CN" dirty="0"/>
              <a:t>n</a:t>
            </a:r>
            <a:r>
              <a:rPr lang="zh-CN" altLang="en-US" dirty="0"/>
              <a:t>*</a:t>
            </a:r>
            <a:r>
              <a:rPr lang="en-US" altLang="zh-CN" dirty="0"/>
              <a:t>n</a:t>
            </a:r>
            <a:r>
              <a:rPr lang="zh-CN" altLang="en-US" dirty="0"/>
              <a:t>的卷积和</a:t>
            </a:r>
            <a:r>
              <a:rPr lang="en-US" altLang="zh-CN" dirty="0"/>
              <a:t>n</a:t>
            </a:r>
            <a:r>
              <a:rPr lang="zh-CN" altLang="en-US" dirty="0"/>
              <a:t>*</a:t>
            </a:r>
            <a:r>
              <a:rPr lang="en-US" altLang="zh-CN" dirty="0"/>
              <a:t>n</a:t>
            </a:r>
            <a:r>
              <a:rPr lang="zh-CN" altLang="en-US" dirty="0"/>
              <a:t>的矩阵相乘吗？</a:t>
            </a:r>
            <a:endParaRPr lang="en-US" altLang="zh-CN" dirty="0"/>
          </a:p>
          <a:p>
            <a:pPr lvl="1"/>
            <a:r>
              <a:rPr lang="zh-CN" altLang="en-US" dirty="0"/>
              <a:t>可能是。如果矩阵的大小是可变的，而卷积的大小不变。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89A85A-53DE-4C85-B6EB-723D522B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如何定义</a:t>
            </a:r>
            <a:r>
              <a:rPr lang="en-US" altLang="zh-CN" dirty="0"/>
              <a:t>Conv</a:t>
            </a:r>
            <a:r>
              <a:rPr lang="zh-CN" altLang="en-US" dirty="0"/>
              <a:t>层？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5DF66-8F88-41BE-A4A3-7496D356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46" y="4443958"/>
            <a:ext cx="1042954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5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FFFF2C-FE98-4A51-9402-7B1FB2B7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" y="3579862"/>
            <a:ext cx="3634605" cy="1581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76CC5-22BC-4E4E-853B-9634E2BCA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109" y="267494"/>
            <a:ext cx="4905483" cy="4853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B8176B-6FBB-467B-BC72-12F757FDA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6" y="-6247"/>
            <a:ext cx="3828915" cy="3746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A3D93C-FDC7-41B0-9BC6-8391506CFBB2}"/>
              </a:ext>
            </a:extLst>
          </p:cNvPr>
          <p:cNvSpPr txBox="1"/>
          <p:nvPr/>
        </p:nvSpPr>
        <p:spPr>
          <a:xfrm>
            <a:off x="4788024" y="93298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</a:rPr>
              <a:t>当作者以厨房电器命名他们的论文只是为了保持模仿的活力时，不会感到惊讶。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1427E3-D391-45F8-A329-1148AAFE4AE0}"/>
              </a:ext>
            </a:extLst>
          </p:cNvPr>
          <p:cNvSpPr txBox="1"/>
          <p:nvPr/>
        </p:nvSpPr>
        <p:spPr>
          <a:xfrm>
            <a:off x="4809079" y="1779662"/>
            <a:ext cx="3939385" cy="28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</a:rPr>
              <a:t>你得快点把论文拿出来，否则你会被Proctor Silex困住的。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90E362C-B0A8-4C25-BE68-DE985CDF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094" y="4668048"/>
            <a:ext cx="2901008" cy="451274"/>
          </a:xfrm>
        </p:spPr>
        <p:txBody>
          <a:bodyPr>
            <a:normAutofit/>
          </a:bodyPr>
          <a:lstStyle/>
          <a:p>
            <a:pPr algn="r"/>
            <a:r>
              <a:rPr lang="en-US" altLang="zh-CN" sz="1400" dirty="0"/>
              <a:t>Kitchen application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1337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53B7-E9E9-4851-BD18-CA7BDE20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LSTM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7128-F468-4807-8EA2-0083A79B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97" y="4165513"/>
            <a:ext cx="2560242" cy="734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相比于</a:t>
            </a:r>
            <a:r>
              <a:rPr lang="en-US" altLang="zh-CN" dirty="0"/>
              <a:t>RNN</a:t>
            </a:r>
            <a:r>
              <a:rPr lang="zh-CN" altLang="en-US" dirty="0"/>
              <a:t>，</a:t>
            </a:r>
            <a:r>
              <a:rPr lang="en-US" altLang="zh-CN" dirty="0"/>
              <a:t>LSTM</a:t>
            </a:r>
            <a:r>
              <a:rPr lang="zh-CN" altLang="en-US" dirty="0"/>
              <a:t>多了</a:t>
            </a:r>
            <a:r>
              <a:rPr lang="en-US" altLang="zh-CN" dirty="0"/>
              <a:t>c</a:t>
            </a:r>
            <a:r>
              <a:rPr lang="zh-CN" altLang="en-US" dirty="0"/>
              <a:t>作为历史记忆量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F1B29-283F-43EB-ACEA-30CFD0D0D7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0581C-6116-498F-9735-F61DD370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6" y="977987"/>
            <a:ext cx="2336144" cy="3005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BCDFC-ABB3-4BE3-982B-0B3B7EF1F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333" y="956118"/>
            <a:ext cx="5179757" cy="30058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468874-A445-48B4-B5A6-F55E7AEC0DB5}"/>
              </a:ext>
            </a:extLst>
          </p:cNvPr>
          <p:cNvSpPr txBox="1">
            <a:spLocks/>
          </p:cNvSpPr>
          <p:nvPr/>
        </p:nvSpPr>
        <p:spPr>
          <a:xfrm>
            <a:off x="3707569" y="4165512"/>
            <a:ext cx="2560242" cy="73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单个</a:t>
            </a:r>
            <a:r>
              <a:rPr lang="en-US" altLang="zh-CN" dirty="0"/>
              <a:t>LSTM</a:t>
            </a:r>
            <a:r>
              <a:rPr lang="zh-CN" altLang="en-US" dirty="0"/>
              <a:t>结构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D354C-8E90-4CA1-AFF4-395AAA952BB3}"/>
              </a:ext>
            </a:extLst>
          </p:cNvPr>
          <p:cNvSpPr/>
          <p:nvPr/>
        </p:nvSpPr>
        <p:spPr>
          <a:xfrm>
            <a:off x="4800381" y="3651870"/>
            <a:ext cx="936104" cy="310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7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396CE-0CC6-48DB-A633-526A989D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GRU</a:t>
            </a:r>
            <a:endParaRPr lang="zh-CN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2DBC4-9CB3-4661-84BF-91CB13062426}"/>
              </a:ext>
            </a:extLst>
          </p:cNvPr>
          <p:cNvSpPr txBox="1">
            <a:spLocks/>
          </p:cNvSpPr>
          <p:nvPr/>
        </p:nvSpPr>
        <p:spPr>
          <a:xfrm>
            <a:off x="300982" y="4133344"/>
            <a:ext cx="3360205" cy="40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和</a:t>
            </a:r>
            <a:r>
              <a:rPr lang="en-US" altLang="zh-CN" dirty="0"/>
              <a:t>RNN</a:t>
            </a:r>
            <a:r>
              <a:rPr lang="zh-CN" altLang="en-US" dirty="0"/>
              <a:t>类似的输入输出结构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B6037-470C-459E-A1DF-DF4B2710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3" y="1209517"/>
            <a:ext cx="3010320" cy="2724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FF3D00-51E9-40AB-9F5B-5DD6F600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273" y="726779"/>
            <a:ext cx="3324225" cy="31908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9565B8-F29A-456B-9993-DAC640B0070F}"/>
              </a:ext>
            </a:extLst>
          </p:cNvPr>
          <p:cNvSpPr txBox="1">
            <a:spLocks/>
          </p:cNvSpPr>
          <p:nvPr/>
        </p:nvSpPr>
        <p:spPr>
          <a:xfrm>
            <a:off x="3707569" y="4165512"/>
            <a:ext cx="2560242" cy="73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单个</a:t>
            </a:r>
            <a:r>
              <a:rPr lang="en-US" altLang="zh-CN" dirty="0"/>
              <a:t>GRU</a:t>
            </a:r>
            <a:r>
              <a:rPr lang="zh-CN" altLang="en-US" dirty="0"/>
              <a:t>结构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E6A4A-0368-492F-A13C-D71B40576937}"/>
              </a:ext>
            </a:extLst>
          </p:cNvPr>
          <p:cNvSpPr/>
          <p:nvPr/>
        </p:nvSpPr>
        <p:spPr>
          <a:xfrm>
            <a:off x="4479101" y="3602442"/>
            <a:ext cx="936104" cy="310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312110-2EFE-4795-922D-5B460BB10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605" y="4133344"/>
            <a:ext cx="2410161" cy="962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3ABFD-FE6A-4655-A006-56193D1FB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605" y="2393615"/>
            <a:ext cx="2038635" cy="17718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79423F-CC21-43F7-A6B1-D2B45FDA6883}"/>
              </a:ext>
            </a:extLst>
          </p:cNvPr>
          <p:cNvSpPr txBox="1"/>
          <p:nvPr/>
        </p:nvSpPr>
        <p:spPr>
          <a:xfrm>
            <a:off x="30234" y="4684453"/>
            <a:ext cx="51797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u="none" strike="noStrike" dirty="0">
                <a:effectLst/>
                <a:latin typeface="-apple-system"/>
              </a:rPr>
              <a:t>Chung J, </a:t>
            </a:r>
            <a:r>
              <a:rPr lang="en-US" altLang="zh-CN" sz="1100" b="0" i="0" u="none" strike="noStrike" dirty="0" err="1">
                <a:effectLst/>
                <a:latin typeface="-apple-system"/>
              </a:rPr>
              <a:t>Gulcehre</a:t>
            </a:r>
            <a:r>
              <a:rPr lang="en-US" altLang="zh-CN" sz="1100" b="0" i="0" u="none" strike="noStrike" dirty="0">
                <a:effectLst/>
                <a:latin typeface="-apple-system"/>
              </a:rPr>
              <a:t> C, Cho K, et al. Empirical evaluation of gated recurrent neural networks on sequence modeling[J]. </a:t>
            </a:r>
            <a:r>
              <a:rPr lang="en-US" altLang="zh-CN" sz="1100" b="0" i="0" u="none" strike="noStrike" dirty="0" err="1">
                <a:effectLst/>
                <a:latin typeface="-apple-system"/>
              </a:rPr>
              <a:t>arXiv</a:t>
            </a:r>
            <a:r>
              <a:rPr lang="en-US" altLang="zh-CN" sz="1100" b="0" i="0" u="none" strike="noStrike" dirty="0">
                <a:effectLst/>
                <a:latin typeface="-apple-system"/>
              </a:rPr>
              <a:t>: Neural and Evolutionary Computing, 2014.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2768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396CE-0CC6-48DB-A633-526A989D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GRU vs LSTM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03FDC-19CE-416B-BB20-1E1DF5D1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88065"/>
            <a:ext cx="5179757" cy="30058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2DBC4-9CB3-4661-84BF-91CB13062426}"/>
              </a:ext>
            </a:extLst>
          </p:cNvPr>
          <p:cNvSpPr txBox="1">
            <a:spLocks/>
          </p:cNvSpPr>
          <p:nvPr/>
        </p:nvSpPr>
        <p:spPr>
          <a:xfrm>
            <a:off x="203349" y="4391003"/>
            <a:ext cx="2560242" cy="40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单个</a:t>
            </a:r>
            <a:r>
              <a:rPr lang="en-US" altLang="zh-CN" dirty="0"/>
              <a:t>LSTM</a:t>
            </a:r>
            <a:r>
              <a:rPr lang="zh-CN" altLang="en-US" dirty="0"/>
              <a:t>结构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E4592-DF32-429D-85FE-0930ADB6EE8C}"/>
              </a:ext>
            </a:extLst>
          </p:cNvPr>
          <p:cNvSpPr/>
          <p:nvPr/>
        </p:nvSpPr>
        <p:spPr>
          <a:xfrm>
            <a:off x="1330560" y="3883817"/>
            <a:ext cx="936104" cy="310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5A5EF-1E96-47DD-9191-44094AC74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29" y="1003028"/>
            <a:ext cx="3324225" cy="31908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EC5923-CB75-4C70-A0ED-E097A704FC8F}"/>
              </a:ext>
            </a:extLst>
          </p:cNvPr>
          <p:cNvSpPr txBox="1">
            <a:spLocks/>
          </p:cNvSpPr>
          <p:nvPr/>
        </p:nvSpPr>
        <p:spPr>
          <a:xfrm>
            <a:off x="5648925" y="4441761"/>
            <a:ext cx="2560242" cy="73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单个</a:t>
            </a:r>
            <a:r>
              <a:rPr lang="en-US" altLang="zh-CN" dirty="0"/>
              <a:t>GRU</a:t>
            </a:r>
            <a:r>
              <a:rPr lang="zh-CN" altLang="en-US" dirty="0"/>
              <a:t>结构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4822E-20DD-4870-A0CC-31102BA69ABA}"/>
              </a:ext>
            </a:extLst>
          </p:cNvPr>
          <p:cNvSpPr/>
          <p:nvPr/>
        </p:nvSpPr>
        <p:spPr>
          <a:xfrm>
            <a:off x="6420457" y="3878691"/>
            <a:ext cx="936104" cy="310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1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0DD5-3E94-4AC7-9ED0-6A3F122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Self-attentive GRU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925"/>
                <a:ext cx="8229600" cy="3679057"/>
              </a:xfrm>
            </p:spPr>
            <p:txBody>
              <a:bodyPr/>
              <a:lstStyle/>
              <a:p>
                <a:r>
                  <a:rPr lang="zh-CN" altLang="en-US" dirty="0"/>
                  <a:t>假设输入输出均为</a:t>
                </a:r>
                <a:r>
                  <a:rPr lang="en-US" altLang="zh-CN" dirty="0"/>
                  <a:t>GRU</a:t>
                </a:r>
              </a:p>
              <a:p>
                <a:r>
                  <a:rPr lang="en-US" altLang="zh-CN" dirty="0"/>
                  <a:t>Attention</a:t>
                </a:r>
                <a:r>
                  <a:rPr lang="zh-CN" altLang="en-US" dirty="0"/>
                  <a:t>机制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通过函数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来获得目标单词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和每个输入单词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对应的对齐可能性，将该可能性的</a:t>
                </a:r>
                <a:r>
                  <a:rPr lang="en-US" altLang="zh-CN" dirty="0"/>
                  <a:t>weight</a:t>
                </a:r>
                <a:r>
                  <a:rPr lang="zh-CN" altLang="en-US" dirty="0"/>
                  <a:t>应用到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中生成含注意力的向量。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不同的注意力机制有不同的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，最终一般要经过</a:t>
                </a:r>
                <a:r>
                  <a:rPr lang="en-US" altLang="zh-CN" dirty="0" err="1"/>
                  <a:t>softmax</a:t>
                </a:r>
                <a:r>
                  <a:rPr lang="zh-CN" altLang="en-US" dirty="0"/>
                  <a:t>归一化成概率分布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925"/>
                <a:ext cx="8229600" cy="3679057"/>
              </a:xfrm>
              <a:blipFill>
                <a:blip r:embed="rId2"/>
                <a:stretch>
                  <a:fillRect l="-444" t="-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94A25-96BB-4E9B-97A2-5F8538BE9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C321E-D698-44B1-A9C9-4286686D1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15766"/>
            <a:ext cx="6752773" cy="2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0DD5-3E94-4AC7-9ED0-6A3F122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Self-attentive GRU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917"/>
                <a:ext cx="8229600" cy="1302793"/>
              </a:xfrm>
            </p:spPr>
            <p:txBody>
              <a:bodyPr/>
              <a:lstStyle/>
              <a:p>
                <a:r>
                  <a:rPr lang="en-US" altLang="zh-CN" dirty="0"/>
                  <a:t>Self-attention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X=Y</a:t>
                </a:r>
              </a:p>
              <a:p>
                <a:pPr lvl="1"/>
                <a:r>
                  <a:rPr lang="zh-CN" altLang="en-US" dirty="0"/>
                  <a:t>目的：获取信息内部的本质结构（例如文本中的语法结构，历史信息中的关联结构等）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本文的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：比较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dirty="0"/>
                  <a:t>（内积）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917"/>
                <a:ext cx="8229600" cy="1302793"/>
              </a:xfr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94A25-96BB-4E9B-97A2-5F8538BE9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C321E-D698-44B1-A9C9-4286686D1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83718"/>
            <a:ext cx="6752773" cy="2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2088</Words>
  <Application>Microsoft Office PowerPoint</Application>
  <PresentationFormat>On-screen Show (16:9)</PresentationFormat>
  <Paragraphs>269</Paragraphs>
  <Slides>41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-apple-system</vt:lpstr>
      <vt:lpstr>LinLibertineTI</vt:lpstr>
      <vt:lpstr>微软雅黑</vt:lpstr>
      <vt:lpstr>时尚中黑简体</vt:lpstr>
      <vt:lpstr>Arial</vt:lpstr>
      <vt:lpstr>Arial</vt:lpstr>
      <vt:lpstr>Calibri</vt:lpstr>
      <vt:lpstr>Cambria Math</vt:lpstr>
      <vt:lpstr>Office 主题​​</vt:lpstr>
      <vt:lpstr>PowerPoint Presentation</vt:lpstr>
      <vt:lpstr>PowerPoint Presentation</vt:lpstr>
      <vt:lpstr>External Attention</vt:lpstr>
      <vt:lpstr>RNN</vt:lpstr>
      <vt:lpstr>LSTM</vt:lpstr>
      <vt:lpstr>GRU</vt:lpstr>
      <vt:lpstr>GRU vs LSTM</vt:lpstr>
      <vt:lpstr>Self-attentive GRU</vt:lpstr>
      <vt:lpstr>Self-attentive GRU</vt:lpstr>
      <vt:lpstr>Simplified Self-attention</vt:lpstr>
      <vt:lpstr>External Attention</vt:lpstr>
      <vt:lpstr>Softmax vs. Norm</vt:lpstr>
      <vt:lpstr>Multi-head Attentions</vt:lpstr>
      <vt:lpstr>实验效果（实例分割）</vt:lpstr>
      <vt:lpstr>RepMLP概述</vt:lpstr>
      <vt:lpstr>RepMLP</vt:lpstr>
      <vt:lpstr>FC</vt:lpstr>
      <vt:lpstr>Global Perception</vt:lpstr>
      <vt:lpstr>Batch Normalization</vt:lpstr>
      <vt:lpstr>Partition Perception</vt:lpstr>
      <vt:lpstr>gCONV</vt:lpstr>
      <vt:lpstr>Local Perception</vt:lpstr>
      <vt:lpstr>RepMLP推理与实验</vt:lpstr>
      <vt:lpstr>将Conv加到FC中</vt:lpstr>
      <vt:lpstr>将Conv加到FC中</vt:lpstr>
      <vt:lpstr>将BN加到FC中</vt:lpstr>
      <vt:lpstr>简化Inference</vt:lpstr>
      <vt:lpstr>实验1：Cifar-10</vt:lpstr>
      <vt:lpstr>实验1：Cifar-10</vt:lpstr>
      <vt:lpstr>实验2：图像分类</vt:lpstr>
      <vt:lpstr>实验3：人脸识别</vt:lpstr>
      <vt:lpstr>实验4：语义分割</vt:lpstr>
      <vt:lpstr>PowerPoint Presentation</vt:lpstr>
      <vt:lpstr>网络的再简化</vt:lpstr>
      <vt:lpstr>MLP-mixer</vt:lpstr>
      <vt:lpstr>讨论</vt:lpstr>
      <vt:lpstr>ResMLP</vt:lpstr>
      <vt:lpstr>实验效果</vt:lpstr>
      <vt:lpstr>讨论</vt:lpstr>
      <vt:lpstr>如何定义Conv层？</vt:lpstr>
      <vt:lpstr>Kitchen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蓝色工作汇报</dc:title>
  <dc:creator>第一PPT</dc:creator>
  <cp:keywords>www.1ppt.com</cp:keywords>
  <dc:description>第一PPT</dc:description>
  <cp:lastModifiedBy>Wenhan Wu</cp:lastModifiedBy>
  <cp:revision>182</cp:revision>
  <dcterms:created xsi:type="dcterms:W3CDTF">2015-01-08T06:32:00Z</dcterms:created>
  <dcterms:modified xsi:type="dcterms:W3CDTF">2021-06-02T07:04:45Z</dcterms:modified>
</cp:coreProperties>
</file>